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2" r:id="rId1"/>
  </p:sldMasterIdLst>
  <p:notesMasterIdLst>
    <p:notesMasterId r:id="rId28"/>
  </p:notesMasterIdLst>
  <p:handoutMasterIdLst>
    <p:handoutMasterId r:id="rId29"/>
  </p:handoutMasterIdLst>
  <p:sldIdLst>
    <p:sldId id="603" r:id="rId2"/>
    <p:sldId id="447" r:id="rId3"/>
    <p:sldId id="591" r:id="rId4"/>
    <p:sldId id="595" r:id="rId5"/>
    <p:sldId id="593" r:id="rId6"/>
    <p:sldId id="594" r:id="rId7"/>
    <p:sldId id="599" r:id="rId8"/>
    <p:sldId id="600" r:id="rId9"/>
    <p:sldId id="596" r:id="rId10"/>
    <p:sldId id="597" r:id="rId11"/>
    <p:sldId id="601" r:id="rId12"/>
    <p:sldId id="452" r:id="rId13"/>
    <p:sldId id="459" r:id="rId14"/>
    <p:sldId id="449" r:id="rId15"/>
    <p:sldId id="450" r:id="rId16"/>
    <p:sldId id="460" r:id="rId17"/>
    <p:sldId id="461" r:id="rId18"/>
    <p:sldId id="453" r:id="rId19"/>
    <p:sldId id="604" r:id="rId20"/>
    <p:sldId id="448" r:id="rId21"/>
    <p:sldId id="465" r:id="rId22"/>
    <p:sldId id="462" r:id="rId23"/>
    <p:sldId id="602" r:id="rId24"/>
    <p:sldId id="463" r:id="rId25"/>
    <p:sldId id="464" r:id="rId26"/>
    <p:sldId id="466" r:id="rId27"/>
  </p:sldIdLst>
  <p:sldSz cx="9144000" cy="6858000" type="letter"/>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C3399"/>
    <a:srgbClr val="008000"/>
    <a:srgbClr val="009900"/>
    <a:srgbClr val="CC0066"/>
    <a:srgbClr val="006600"/>
    <a:srgbClr val="FF0066"/>
    <a:srgbClr val="B64340"/>
    <a:srgbClr val="FF99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94" autoAdjust="0"/>
  </p:normalViewPr>
  <p:slideViewPr>
    <p:cSldViewPr>
      <p:cViewPr varScale="1">
        <p:scale>
          <a:sx n="117" d="100"/>
          <a:sy n="117" d="100"/>
        </p:scale>
        <p:origin x="72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44" d="100"/>
          <a:sy n="44" d="100"/>
        </p:scale>
        <p:origin x="2740" y="5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30CC6269-26E4-4DEA-94E6-A876C660130B}"/>
              </a:ext>
            </a:extLst>
          </p:cNvPr>
          <p:cNvSpPr>
            <a:spLocks noGrp="1"/>
          </p:cNvSpPr>
          <p:nvPr>
            <p:ph type="sldNum" sz="quarter" idx="3"/>
          </p:nvPr>
        </p:nvSpPr>
        <p:spPr>
          <a:xfrm>
            <a:off x="3921158" y="8900379"/>
            <a:ext cx="3078048" cy="470355"/>
          </a:xfrm>
          <a:prstGeom prst="rect">
            <a:avLst/>
          </a:prstGeom>
        </p:spPr>
        <p:txBody>
          <a:bodyPr vert="horz" lIns="89136" tIns="44568" rIns="89136" bIns="44568" rtlCol="0" anchor="b"/>
          <a:lstStyle>
            <a:lvl1pPr algn="r">
              <a:defRPr sz="1200"/>
            </a:lvl1pPr>
          </a:lstStyle>
          <a:p>
            <a:r>
              <a:rPr lang="en-US" dirty="0"/>
              <a:t>3.</a:t>
            </a:r>
            <a:fld id="{5D1FAA80-1CD0-4604-9BB6-7B95E744AE2E}" type="slidenum">
              <a:rPr lang="en-US" smtClean="0"/>
              <a:t>‹#›</a:t>
            </a:fld>
            <a:endParaRPr lang="en-US" dirty="0"/>
          </a:p>
        </p:txBody>
      </p:sp>
    </p:spTree>
    <p:extLst>
      <p:ext uri="{BB962C8B-B14F-4D97-AF65-F5344CB8AC3E}">
        <p14:creationId xmlns:p14="http://schemas.microsoft.com/office/powerpoint/2010/main" val="1260727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182" tIns="47091" rIns="94182" bIns="47091" rtlCol="0"/>
          <a:lstStyle>
            <a:lvl1pPr algn="l">
              <a:defRPr sz="1300"/>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182" tIns="47091" rIns="94182" bIns="47091" rtlCol="0"/>
          <a:lstStyle>
            <a:lvl1pPr algn="r">
              <a:defRPr sz="1300"/>
            </a:lvl1pPr>
          </a:lstStyle>
          <a:p>
            <a:fld id="{926B9873-EFB6-4063-BBBD-EF6829AC8EB9}" type="datetimeFigureOut">
              <a:rPr lang="en-US" smtClean="0"/>
              <a:pPr/>
              <a:t>9/5/22</a:t>
            </a:fld>
            <a:endParaRPr lang="en-US" dirty="0"/>
          </a:p>
        </p:txBody>
      </p:sp>
      <p:sp>
        <p:nvSpPr>
          <p:cNvPr id="4" name="Slide Image Placeholder 3"/>
          <p:cNvSpPr>
            <a:spLocks noGrp="1" noRot="1" noChangeAspect="1"/>
          </p:cNvSpPr>
          <p:nvPr>
            <p:ph type="sldImg" idx="2"/>
          </p:nvPr>
        </p:nvSpPr>
        <p:spPr>
          <a:xfrm>
            <a:off x="1204913" y="704850"/>
            <a:ext cx="4692650" cy="3521075"/>
          </a:xfrm>
          <a:prstGeom prst="rect">
            <a:avLst/>
          </a:prstGeom>
          <a:noFill/>
          <a:ln w="12700">
            <a:solidFill>
              <a:prstClr val="black"/>
            </a:solidFill>
          </a:ln>
        </p:spPr>
        <p:txBody>
          <a:bodyPr vert="horz" lIns="94182" tIns="47091" rIns="94182" bIns="47091"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182" tIns="47091" rIns="94182" bIns="470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182" tIns="47091" rIns="94182" bIns="4709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182" tIns="47091" rIns="94182" bIns="47091" rtlCol="0" anchor="b"/>
          <a:lstStyle>
            <a:lvl1pPr algn="r">
              <a:defRPr sz="1300"/>
            </a:lvl1pPr>
          </a:lstStyle>
          <a:p>
            <a:fld id="{37907943-05E9-4999-8006-C4B2CEEBF09B}" type="slidenum">
              <a:rPr lang="en-US" smtClean="0"/>
              <a:pPr/>
              <a:t>‹#›</a:t>
            </a:fld>
            <a:endParaRPr lang="en-US" dirty="0"/>
          </a:p>
        </p:txBody>
      </p:sp>
    </p:spTree>
    <p:extLst>
      <p:ext uri="{BB962C8B-B14F-4D97-AF65-F5344CB8AC3E}">
        <p14:creationId xmlns:p14="http://schemas.microsoft.com/office/powerpoint/2010/main" val="392819222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a:extLst>
              <a:ext uri="{FF2B5EF4-FFF2-40B4-BE49-F238E27FC236}">
                <a16:creationId xmlns:a16="http://schemas.microsoft.com/office/drawing/2014/main" id="{BB8E17CE-C508-4B6E-ABBC-FCDFCADF0532}"/>
              </a:ext>
            </a:extLst>
          </p:cNvPr>
          <p:cNvSpPr>
            <a:spLocks noGrp="1"/>
          </p:cNvSpPr>
          <p:nvPr>
            <p:ph type="sldNum" sz="quarter" idx="5"/>
          </p:nvPr>
        </p:nvSpPr>
        <p:spPr/>
        <p:txBody>
          <a:bodyPr/>
          <a:lstStyle/>
          <a:p>
            <a:fld id="{37907943-05E9-4999-8006-C4B2CEEBF09B}" type="slidenum">
              <a:rPr lang="en-US" smtClean="0"/>
              <a:pPr/>
              <a:t>0</a:t>
            </a:fld>
            <a:endParaRPr lang="en-US" dirty="0"/>
          </a:p>
        </p:txBody>
      </p:sp>
    </p:spTree>
    <p:extLst>
      <p:ext uri="{BB962C8B-B14F-4D97-AF65-F5344CB8AC3E}">
        <p14:creationId xmlns:p14="http://schemas.microsoft.com/office/powerpoint/2010/main" val="196999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a:extLst>
              <a:ext uri="{FF2B5EF4-FFF2-40B4-BE49-F238E27FC236}">
                <a16:creationId xmlns:a16="http://schemas.microsoft.com/office/drawing/2014/main" id="{5064CFAB-A57E-4B90-8682-A7E368C8641E}"/>
              </a:ext>
            </a:extLst>
          </p:cNvPr>
          <p:cNvSpPr>
            <a:spLocks noGrp="1"/>
          </p:cNvSpPr>
          <p:nvPr>
            <p:ph type="sldNum" sz="quarter" idx="5"/>
          </p:nvPr>
        </p:nvSpPr>
        <p:spPr/>
        <p:txBody>
          <a:bodyPr/>
          <a:lstStyle/>
          <a:p>
            <a:fld id="{37907943-05E9-4999-8006-C4B2CEEBF09B}" type="slidenum">
              <a:rPr lang="en-US" smtClean="0"/>
              <a:pPr/>
              <a:t>1</a:t>
            </a:fld>
            <a:endParaRPr lang="en-US" dirty="0"/>
          </a:p>
        </p:txBody>
      </p:sp>
    </p:spTree>
    <p:extLst>
      <p:ext uri="{BB962C8B-B14F-4D97-AF65-F5344CB8AC3E}">
        <p14:creationId xmlns:p14="http://schemas.microsoft.com/office/powerpoint/2010/main" val="80018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907943-05E9-4999-8006-C4B2CEEBF09B}" type="slidenum">
              <a:rPr lang="en-US" smtClean="0"/>
              <a:pPr/>
              <a:t>5</a:t>
            </a:fld>
            <a:endParaRPr lang="en-US" dirty="0"/>
          </a:p>
        </p:txBody>
      </p:sp>
    </p:spTree>
    <p:extLst>
      <p:ext uri="{BB962C8B-B14F-4D97-AF65-F5344CB8AC3E}">
        <p14:creationId xmlns:p14="http://schemas.microsoft.com/office/powerpoint/2010/main" val="114920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a:extLst>
              <a:ext uri="{FF2B5EF4-FFF2-40B4-BE49-F238E27FC236}">
                <a16:creationId xmlns:a16="http://schemas.microsoft.com/office/drawing/2014/main" id="{A7C601E7-36A4-4491-A7B4-38A2CC4A84BC}"/>
              </a:ext>
            </a:extLst>
          </p:cNvPr>
          <p:cNvSpPr>
            <a:spLocks noGrp="1"/>
          </p:cNvSpPr>
          <p:nvPr>
            <p:ph type="sldNum" sz="quarter" idx="5"/>
          </p:nvPr>
        </p:nvSpPr>
        <p:spPr/>
        <p:txBody>
          <a:bodyPr/>
          <a:lstStyle/>
          <a:p>
            <a:fld id="{37907943-05E9-4999-8006-C4B2CEEBF09B}" type="slidenum">
              <a:rPr lang="en-US" smtClean="0"/>
              <a:pPr/>
              <a:t>9</a:t>
            </a:fld>
            <a:endParaRPr lang="en-US" dirty="0"/>
          </a:p>
        </p:txBody>
      </p:sp>
    </p:spTree>
    <p:extLst>
      <p:ext uri="{BB962C8B-B14F-4D97-AF65-F5344CB8AC3E}">
        <p14:creationId xmlns:p14="http://schemas.microsoft.com/office/powerpoint/2010/main" val="1181950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907943-05E9-4999-8006-C4B2CEEBF09B}" type="slidenum">
              <a:rPr lang="en-US" smtClean="0"/>
              <a:pPr/>
              <a:t>20</a:t>
            </a:fld>
            <a:endParaRPr lang="en-US" dirty="0"/>
          </a:p>
        </p:txBody>
      </p:sp>
    </p:spTree>
    <p:extLst>
      <p:ext uri="{BB962C8B-B14F-4D97-AF65-F5344CB8AC3E}">
        <p14:creationId xmlns:p14="http://schemas.microsoft.com/office/powerpoint/2010/main" val="173127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5">
            <a:extLst>
              <a:ext uri="{FF2B5EF4-FFF2-40B4-BE49-F238E27FC236}">
                <a16:creationId xmlns:a16="http://schemas.microsoft.com/office/drawing/2014/main" id="{742139AD-A022-49DB-A726-8409397CD44C}"/>
              </a:ext>
            </a:extLst>
          </p:cNvPr>
          <p:cNvSpPr>
            <a:spLocks noGrp="1"/>
          </p:cNvSpPr>
          <p:nvPr>
            <p:ph type="sldNum" sz="quarter" idx="12"/>
          </p:nvPr>
        </p:nvSpPr>
        <p:spPr>
          <a:xfrm>
            <a:off x="7010400" y="6461344"/>
            <a:ext cx="2133600" cy="365125"/>
          </a:xfrm>
        </p:spPr>
        <p:txBody>
          <a:bodyPr/>
          <a:lstStyle/>
          <a:p>
            <a:r>
              <a:rPr lang="en-US" dirty="0"/>
              <a:t>3.</a:t>
            </a:r>
            <a:fld id="{30CDD7E6-7995-4B06-B6A5-4F15AD9DC82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3.</a:t>
            </a:r>
            <a:fld id="{30CDD7E6-7995-4B06-B6A5-4F15AD9DC82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CDD7E6-7995-4B06-B6A5-4F15AD9DC82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CDD7E6-7995-4B06-B6A5-4F15AD9DC82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file:///upload.wikimedia.org/wikipedia/commons/6/61/Greater_Israel_map.jpg"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4032451"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3. The Historical Torah</a:t>
            </a:r>
          </a:p>
        </p:txBody>
      </p:sp>
      <p:pic>
        <p:nvPicPr>
          <p:cNvPr id="1026" name="Picture 2" descr="Related image">
            <a:extLst>
              <a:ext uri="{FF2B5EF4-FFF2-40B4-BE49-F238E27FC236}">
                <a16:creationId xmlns:a16="http://schemas.microsoft.com/office/drawing/2014/main" id="{23B54A02-B1B4-4B84-B93E-753955352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838200"/>
            <a:ext cx="6324600" cy="44535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5448BC-9515-4686-8CCF-6B3735DEF97E}"/>
              </a:ext>
            </a:extLst>
          </p:cNvPr>
          <p:cNvSpPr txBox="1"/>
          <p:nvPr/>
        </p:nvSpPr>
        <p:spPr>
          <a:xfrm>
            <a:off x="457200" y="5486400"/>
            <a:ext cx="8229600"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History that is recorded in writing may have started in Sumer and Akkadia around 3500 BCE, but, for Scripture, it started in Ur of the Chaldees, located in the Southeast corner of the Fertile Crescent. This was the birthplace of Abraham</a:t>
            </a:r>
          </a:p>
        </p:txBody>
      </p:sp>
      <p:sp>
        <p:nvSpPr>
          <p:cNvPr id="4" name="Slide Number Placeholder 3">
            <a:extLst>
              <a:ext uri="{FF2B5EF4-FFF2-40B4-BE49-F238E27FC236}">
                <a16:creationId xmlns:a16="http://schemas.microsoft.com/office/drawing/2014/main" id="{86FC8C11-8577-43CD-BE17-8E0806009BBE}"/>
              </a:ext>
            </a:extLst>
          </p:cNvPr>
          <p:cNvSpPr>
            <a:spLocks noGrp="1"/>
          </p:cNvSpPr>
          <p:nvPr>
            <p:ph type="sldNum" sz="quarter" idx="12"/>
          </p:nvPr>
        </p:nvSpPr>
        <p:spPr/>
        <p:txBody>
          <a:bodyPr/>
          <a:lstStyle/>
          <a:p>
            <a:r>
              <a:rPr lang="en-US" dirty="0"/>
              <a:t>3.</a:t>
            </a:r>
            <a:fld id="{30CDD7E6-7995-4B06-B6A5-4F15AD9DC82C}" type="slidenum">
              <a:rPr lang="en-US" smtClean="0"/>
              <a:pPr/>
              <a:t>0</a:t>
            </a:fld>
            <a:endParaRPr lang="en-US" dirty="0"/>
          </a:p>
        </p:txBody>
      </p:sp>
    </p:spTree>
    <p:extLst>
      <p:ext uri="{BB962C8B-B14F-4D97-AF65-F5344CB8AC3E}">
        <p14:creationId xmlns:p14="http://schemas.microsoft.com/office/powerpoint/2010/main" val="765089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6474849"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The Beginning of the Biblical History</a:t>
            </a:r>
          </a:p>
        </p:txBody>
      </p:sp>
      <p:sp>
        <p:nvSpPr>
          <p:cNvPr id="4" name="Rectangle 3">
            <a:extLst>
              <a:ext uri="{FF2B5EF4-FFF2-40B4-BE49-F238E27FC236}">
                <a16:creationId xmlns:a16="http://schemas.microsoft.com/office/drawing/2014/main" id="{112F427B-7866-40C2-ABD9-AC9D14E08CC9}"/>
              </a:ext>
            </a:extLst>
          </p:cNvPr>
          <p:cNvSpPr/>
          <p:nvPr/>
        </p:nvSpPr>
        <p:spPr>
          <a:xfrm>
            <a:off x="228600" y="5791200"/>
            <a:ext cx="8915400" cy="784830"/>
          </a:xfrm>
          <a:prstGeom prst="rect">
            <a:avLst/>
          </a:prstGeom>
        </p:spPr>
        <p:txBody>
          <a:bodyPr wrap="square">
            <a:spAutoFit/>
          </a:bodyPr>
          <a:lstStyle/>
          <a:p>
            <a:pPr>
              <a:lnSpc>
                <a:spcPts val="1800"/>
              </a:lnSpc>
              <a:tabLst>
                <a:tab pos="234950" algn="l"/>
              </a:tabLst>
            </a:pPr>
            <a:r>
              <a:rPr lang="en-US" b="1" dirty="0">
                <a:latin typeface="Arial" pitchFamily="34" charset="0"/>
                <a:cs typeface="Arial" pitchFamily="34" charset="0"/>
              </a:rPr>
              <a:t>This was the land in which Abraham was born, over which he traveled and in which he lived, died and was buried.  This is the land where three major world religions had their birth.  This is the land in which biblical history had its start</a:t>
            </a:r>
          </a:p>
        </p:txBody>
      </p:sp>
      <p:sp>
        <p:nvSpPr>
          <p:cNvPr id="5" name="Rectangle 4">
            <a:extLst>
              <a:ext uri="{FF2B5EF4-FFF2-40B4-BE49-F238E27FC236}">
                <a16:creationId xmlns:a16="http://schemas.microsoft.com/office/drawing/2014/main" id="{46DFB575-D551-4B2F-A465-3B720F7A7BE1}"/>
              </a:ext>
            </a:extLst>
          </p:cNvPr>
          <p:cNvSpPr/>
          <p:nvPr/>
        </p:nvSpPr>
        <p:spPr>
          <a:xfrm>
            <a:off x="228600" y="4572000"/>
            <a:ext cx="8763000" cy="1015663"/>
          </a:xfrm>
          <a:prstGeom prst="rect">
            <a:avLst/>
          </a:prstGeom>
        </p:spPr>
        <p:txBody>
          <a:bodyPr wrap="square">
            <a:spAutoFit/>
          </a:bodyPr>
          <a:lstStyle/>
          <a:p>
            <a:pPr>
              <a:lnSpc>
                <a:spcPts val="1800"/>
              </a:lnSpc>
              <a:buFont typeface="Arial" pitchFamily="34" charset="0"/>
              <a:buChar char="•"/>
              <a:tabLst>
                <a:tab pos="234950" algn="l"/>
              </a:tabLst>
            </a:pPr>
            <a:r>
              <a:rPr lang="en-US" b="1" dirty="0">
                <a:latin typeface="Arial" pitchFamily="34" charset="0"/>
                <a:cs typeface="Arial" pitchFamily="34" charset="0"/>
              </a:rPr>
              <a:t> 	The Fertile Crescent was often the route used by traders from India and 	China to bring goods to the Sumerians, the Akkadians and later the 	Babylonians and Assyrians (old regimes) as well as to the Hittites in Asia 	Minor and to the Egyptians</a:t>
            </a:r>
          </a:p>
        </p:txBody>
      </p:sp>
      <p:sp>
        <p:nvSpPr>
          <p:cNvPr id="6" name="Rectangle 5">
            <a:extLst>
              <a:ext uri="{FF2B5EF4-FFF2-40B4-BE49-F238E27FC236}">
                <a16:creationId xmlns:a16="http://schemas.microsoft.com/office/drawing/2014/main" id="{6C25FA46-C10F-409A-8072-8F62763C3FEA}"/>
              </a:ext>
            </a:extLst>
          </p:cNvPr>
          <p:cNvSpPr/>
          <p:nvPr/>
        </p:nvSpPr>
        <p:spPr>
          <a:xfrm>
            <a:off x="228600" y="3733800"/>
            <a:ext cx="9067800" cy="746358"/>
          </a:xfrm>
          <a:prstGeom prst="rect">
            <a:avLst/>
          </a:prstGeom>
        </p:spPr>
        <p:txBody>
          <a:bodyPr wrap="square">
            <a:spAutoFit/>
          </a:bodyPr>
          <a:lstStyle/>
          <a:p>
            <a:pPr>
              <a:lnSpc>
                <a:spcPts val="1700"/>
              </a:lnSpc>
              <a:buFont typeface="Arial" pitchFamily="34" charset="0"/>
              <a:buChar char="•"/>
              <a:tabLst>
                <a:tab pos="234950" algn="l"/>
              </a:tabLst>
            </a:pPr>
            <a:r>
              <a:rPr lang="en-US" b="1" dirty="0">
                <a:latin typeface="Arial" pitchFamily="34" charset="0"/>
                <a:cs typeface="Arial" pitchFamily="34" charset="0"/>
              </a:rPr>
              <a:t> 	Some of the inhabitants raised animals instead of crops and lived a semi-	nomadic life, moving to make sure that their livestock had sufficient grazing 	land and water</a:t>
            </a:r>
          </a:p>
        </p:txBody>
      </p:sp>
      <p:sp>
        <p:nvSpPr>
          <p:cNvPr id="7" name="Rectangle 6">
            <a:extLst>
              <a:ext uri="{FF2B5EF4-FFF2-40B4-BE49-F238E27FC236}">
                <a16:creationId xmlns:a16="http://schemas.microsoft.com/office/drawing/2014/main" id="{2EA4B031-A5DF-4F47-9238-EEB06E9015DF}"/>
              </a:ext>
            </a:extLst>
          </p:cNvPr>
          <p:cNvSpPr/>
          <p:nvPr/>
        </p:nvSpPr>
        <p:spPr>
          <a:xfrm>
            <a:off x="228600" y="2819400"/>
            <a:ext cx="8610600" cy="746358"/>
          </a:xfrm>
          <a:prstGeom prst="rect">
            <a:avLst/>
          </a:prstGeom>
        </p:spPr>
        <p:txBody>
          <a:bodyPr wrap="square">
            <a:spAutoFit/>
          </a:bodyPr>
          <a:lstStyle/>
          <a:p>
            <a:pPr>
              <a:lnSpc>
                <a:spcPts val="1700"/>
              </a:lnSpc>
              <a:buFont typeface="Arial" pitchFamily="34" charset="0"/>
              <a:buChar char="•"/>
              <a:tabLst>
                <a:tab pos="234950" algn="l"/>
              </a:tabLst>
            </a:pPr>
            <a:endParaRPr lang="en-US" b="1" dirty="0">
              <a:latin typeface="Arial" pitchFamily="34" charset="0"/>
              <a:cs typeface="Arial" pitchFamily="34" charset="0"/>
            </a:endParaRPr>
          </a:p>
          <a:p>
            <a:pPr>
              <a:lnSpc>
                <a:spcPts val="1700"/>
              </a:lnSpc>
              <a:buFont typeface="Arial" pitchFamily="34" charset="0"/>
              <a:buChar char="•"/>
              <a:tabLst>
                <a:tab pos="234950" algn="l"/>
              </a:tabLst>
            </a:pPr>
            <a:r>
              <a:rPr lang="en-US" b="1" dirty="0">
                <a:latin typeface="Arial" pitchFamily="34" charset="0"/>
                <a:cs typeface="Arial" pitchFamily="34" charset="0"/>
              </a:rPr>
              <a:t> 	Some of the inhabitants of the region began to take up farming and cities 	sprang up as places where farmed goods could be sold or traded</a:t>
            </a:r>
          </a:p>
        </p:txBody>
      </p:sp>
      <p:sp>
        <p:nvSpPr>
          <p:cNvPr id="8" name="Rectangle 7">
            <a:extLst>
              <a:ext uri="{FF2B5EF4-FFF2-40B4-BE49-F238E27FC236}">
                <a16:creationId xmlns:a16="http://schemas.microsoft.com/office/drawing/2014/main" id="{A837F094-0961-494E-BC9B-BA32985ABB38}"/>
              </a:ext>
            </a:extLst>
          </p:cNvPr>
          <p:cNvSpPr/>
          <p:nvPr/>
        </p:nvSpPr>
        <p:spPr>
          <a:xfrm>
            <a:off x="228600" y="2362200"/>
            <a:ext cx="8458200" cy="528350"/>
          </a:xfrm>
          <a:prstGeom prst="rect">
            <a:avLst/>
          </a:prstGeom>
        </p:spPr>
        <p:txBody>
          <a:bodyPr wrap="square">
            <a:spAutoFit/>
          </a:bodyPr>
          <a:lstStyle/>
          <a:p>
            <a:pPr>
              <a:lnSpc>
                <a:spcPts val="1700"/>
              </a:lnSpc>
              <a:buFont typeface="Arial" pitchFamily="34" charset="0"/>
              <a:buChar char="•"/>
              <a:tabLst>
                <a:tab pos="234950" algn="l"/>
              </a:tabLst>
            </a:pPr>
            <a:r>
              <a:rPr lang="en-US" b="1" dirty="0">
                <a:latin typeface="Arial" pitchFamily="34" charset="0"/>
                <a:cs typeface="Arial" pitchFamily="34" charset="0"/>
              </a:rPr>
              <a:t> 	Many of the people living in Fertile Crescent seemed to speak one form or 	another of a Semitic language</a:t>
            </a:r>
          </a:p>
        </p:txBody>
      </p:sp>
      <p:sp>
        <p:nvSpPr>
          <p:cNvPr id="9" name="Rectangle 8">
            <a:extLst>
              <a:ext uri="{FF2B5EF4-FFF2-40B4-BE49-F238E27FC236}">
                <a16:creationId xmlns:a16="http://schemas.microsoft.com/office/drawing/2014/main" id="{CEF3CF6D-A4C2-4F5B-A251-C78014C5BA54}"/>
              </a:ext>
            </a:extLst>
          </p:cNvPr>
          <p:cNvSpPr/>
          <p:nvPr/>
        </p:nvSpPr>
        <p:spPr>
          <a:xfrm>
            <a:off x="228600" y="1447800"/>
            <a:ext cx="8534400" cy="784830"/>
          </a:xfrm>
          <a:prstGeom prst="rect">
            <a:avLst/>
          </a:prstGeom>
        </p:spPr>
        <p:txBody>
          <a:bodyPr wrap="square">
            <a:spAutoFit/>
          </a:bodyPr>
          <a:lstStyle/>
          <a:p>
            <a:pPr>
              <a:lnSpc>
                <a:spcPts val="1800"/>
              </a:lnSpc>
              <a:buFont typeface="Arial" pitchFamily="34" charset="0"/>
              <a:buChar char="•"/>
              <a:tabLst>
                <a:tab pos="234950" algn="l"/>
              </a:tabLst>
            </a:pPr>
            <a:r>
              <a:rPr lang="en-US" b="1" dirty="0">
                <a:latin typeface="Arial" pitchFamily="34" charset="0"/>
                <a:cs typeface="Arial" pitchFamily="34" charset="0"/>
              </a:rPr>
              <a:t> 	The Fertile Crescent seemed to be a cradle of civilization, as was the Indus 	River Valley in India, the Nile River Valley in Africa, many river valleys in 	North and South America and the Yellow River Valley in Asia</a:t>
            </a:r>
          </a:p>
        </p:txBody>
      </p:sp>
      <p:sp>
        <p:nvSpPr>
          <p:cNvPr id="10" name="Rectangle 9">
            <a:extLst>
              <a:ext uri="{FF2B5EF4-FFF2-40B4-BE49-F238E27FC236}">
                <a16:creationId xmlns:a16="http://schemas.microsoft.com/office/drawing/2014/main" id="{BC853611-6093-4E29-94A1-BBB1992FF70D}"/>
              </a:ext>
            </a:extLst>
          </p:cNvPr>
          <p:cNvSpPr/>
          <p:nvPr/>
        </p:nvSpPr>
        <p:spPr>
          <a:xfrm>
            <a:off x="228600" y="838200"/>
            <a:ext cx="8534400" cy="528350"/>
          </a:xfrm>
          <a:prstGeom prst="rect">
            <a:avLst/>
          </a:prstGeom>
        </p:spPr>
        <p:txBody>
          <a:bodyPr wrap="square">
            <a:spAutoFit/>
          </a:bodyPr>
          <a:lstStyle/>
          <a:p>
            <a:pPr>
              <a:lnSpc>
                <a:spcPts val="1700"/>
              </a:lnSpc>
              <a:buFont typeface="Arial" pitchFamily="34" charset="0"/>
              <a:buChar char="•"/>
              <a:tabLst>
                <a:tab pos="234950" algn="l"/>
              </a:tabLst>
            </a:pPr>
            <a:r>
              <a:rPr lang="en-US" b="1" dirty="0">
                <a:latin typeface="Arial" pitchFamily="34" charset="0"/>
                <a:cs typeface="Arial" pitchFamily="34" charset="0"/>
              </a:rPr>
              <a:t> 	The Fertile Crescent is the land that gave birth to a number of peoples and 	a number of cultures</a:t>
            </a:r>
          </a:p>
        </p:txBody>
      </p:sp>
      <p:sp>
        <p:nvSpPr>
          <p:cNvPr id="3" name="Slide Number Placeholder 2">
            <a:extLst>
              <a:ext uri="{FF2B5EF4-FFF2-40B4-BE49-F238E27FC236}">
                <a16:creationId xmlns:a16="http://schemas.microsoft.com/office/drawing/2014/main" id="{33AEBDEE-6274-4171-B571-99E25788AA1B}"/>
              </a:ext>
            </a:extLst>
          </p:cNvPr>
          <p:cNvSpPr>
            <a:spLocks noGrp="1"/>
          </p:cNvSpPr>
          <p:nvPr>
            <p:ph type="sldNum" sz="quarter" idx="12"/>
          </p:nvPr>
        </p:nvSpPr>
        <p:spPr/>
        <p:txBody>
          <a:bodyPr/>
          <a:lstStyle/>
          <a:p>
            <a:r>
              <a:rPr lang="en-US" dirty="0"/>
              <a:t>3.</a:t>
            </a:r>
            <a:fld id="{30CDD7E6-7995-4B06-B6A5-4F15AD9DC82C}" type="slidenum">
              <a:rPr lang="en-US" smtClean="0"/>
              <a:pPr/>
              <a:t>1</a:t>
            </a:fld>
            <a:endParaRPr lang="en-US" dirty="0"/>
          </a:p>
        </p:txBody>
      </p:sp>
    </p:spTree>
    <p:extLst>
      <p:ext uri="{BB962C8B-B14F-4D97-AF65-F5344CB8AC3E}">
        <p14:creationId xmlns:p14="http://schemas.microsoft.com/office/powerpoint/2010/main" val="237759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3153043"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Who Was Abraham?</a:t>
            </a:r>
          </a:p>
        </p:txBody>
      </p:sp>
      <p:sp>
        <p:nvSpPr>
          <p:cNvPr id="3" name="Rectangle 2">
            <a:extLst>
              <a:ext uri="{FF2B5EF4-FFF2-40B4-BE49-F238E27FC236}">
                <a16:creationId xmlns:a16="http://schemas.microsoft.com/office/drawing/2014/main" id="{258417B8-670A-475D-9C85-C4E61F5DCA21}"/>
              </a:ext>
            </a:extLst>
          </p:cNvPr>
          <p:cNvSpPr/>
          <p:nvPr/>
        </p:nvSpPr>
        <p:spPr>
          <a:xfrm>
            <a:off x="152400" y="4572000"/>
            <a:ext cx="8077200" cy="923330"/>
          </a:xfrm>
          <a:prstGeom prst="rect">
            <a:avLst/>
          </a:prstGeom>
        </p:spPr>
        <p:txBody>
          <a:bodyPr wrap="square">
            <a:spAutoFit/>
          </a:bodyPr>
          <a:lstStyle/>
          <a:p>
            <a:r>
              <a:rPr lang="en-US" b="1" dirty="0">
                <a:latin typeface="Arial" pitchFamily="34" charset="0"/>
                <a:cs typeface="Arial" pitchFamily="34" charset="0"/>
              </a:rPr>
              <a:t>This all seems to indicate that Abram was 10 generations removed from Noah according to biblical reckoning (Noah, Shem, Arpachshad, Shelah, Eber, Peleg, Reu, Serug, Nahor</a:t>
            </a:r>
            <a:r>
              <a:rPr lang="en-US" b="1" baseline="30000" dirty="0">
                <a:latin typeface="Arial" pitchFamily="34" charset="0"/>
                <a:cs typeface="Arial" pitchFamily="34" charset="0"/>
              </a:rPr>
              <a:t>1</a:t>
            </a:r>
            <a:r>
              <a:rPr lang="en-US" b="1" dirty="0">
                <a:latin typeface="Arial" pitchFamily="34" charset="0"/>
                <a:cs typeface="Arial" pitchFamily="34" charset="0"/>
              </a:rPr>
              <a:t>, Terah, Abram)</a:t>
            </a:r>
            <a:endParaRPr lang="en-US" dirty="0"/>
          </a:p>
        </p:txBody>
      </p:sp>
      <p:sp>
        <p:nvSpPr>
          <p:cNvPr id="4" name="TextBox 3">
            <a:extLst>
              <a:ext uri="{FF2B5EF4-FFF2-40B4-BE49-F238E27FC236}">
                <a16:creationId xmlns:a16="http://schemas.microsoft.com/office/drawing/2014/main" id="{46D95617-8C3F-4EEC-9809-F6D95D505EE5}"/>
              </a:ext>
            </a:extLst>
          </p:cNvPr>
          <p:cNvSpPr txBox="1"/>
          <p:nvPr/>
        </p:nvSpPr>
        <p:spPr>
          <a:xfrm>
            <a:off x="152400" y="762000"/>
            <a:ext cx="8686800"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then called Abram, was one of three sons born to Terah (sometimes spelled Thare). His brothers were named Nahor and Haran. Abraham was a descendant of Eber, from whom the Hebrew people derive their name (Gen.11:16-26)</a:t>
            </a:r>
          </a:p>
        </p:txBody>
      </p:sp>
      <p:sp>
        <p:nvSpPr>
          <p:cNvPr id="5" name="TextBox 4">
            <a:extLst>
              <a:ext uri="{FF2B5EF4-FFF2-40B4-BE49-F238E27FC236}">
                <a16:creationId xmlns:a16="http://schemas.microsoft.com/office/drawing/2014/main" id="{CDC05A40-FE79-4019-A9AC-611C0C87BC9D}"/>
              </a:ext>
            </a:extLst>
          </p:cNvPr>
          <p:cNvSpPr txBox="1"/>
          <p:nvPr/>
        </p:nvSpPr>
        <p:spPr>
          <a:xfrm>
            <a:off x="152400" y="2743200"/>
            <a:ext cx="8686800" cy="461665"/>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Terah gave the name Abram</a:t>
            </a:r>
            <a:r>
              <a:rPr lang="en-US" sz="2400" dirty="0">
                <a:latin typeface="Arial" panose="020B0604020202020204" pitchFamily="34" charset="0"/>
                <a:cs typeface="+mj-cs"/>
              </a:rPr>
              <a:t> </a:t>
            </a:r>
            <a:r>
              <a:rPr lang="he-IL" sz="2400" dirty="0">
                <a:cs typeface="+mj-cs"/>
              </a:rPr>
              <a:t>אַבְרָם</a:t>
            </a:r>
            <a:r>
              <a:rPr lang="en-US" sz="2400" dirty="0">
                <a:cs typeface="+mj-cs"/>
              </a:rPr>
              <a:t> </a:t>
            </a:r>
            <a:r>
              <a:rPr lang="en-US" b="1" dirty="0">
                <a:latin typeface="Arial" panose="020B0604020202020204" pitchFamily="34" charset="0"/>
                <a:cs typeface="Arial" panose="020B0604020202020204" pitchFamily="34" charset="0"/>
              </a:rPr>
              <a:t>to his son which means </a:t>
            </a:r>
            <a:r>
              <a:rPr lang="en-US" b="1" i="1" dirty="0">
                <a:latin typeface="Arial" panose="020B0604020202020204" pitchFamily="34" charset="0"/>
                <a:cs typeface="Arial" panose="020B0604020202020204" pitchFamily="34" charset="0"/>
              </a:rPr>
              <a:t>exalted father </a:t>
            </a:r>
          </a:p>
        </p:txBody>
      </p:sp>
      <p:sp>
        <p:nvSpPr>
          <p:cNvPr id="6" name="TextBox 5">
            <a:extLst>
              <a:ext uri="{FF2B5EF4-FFF2-40B4-BE49-F238E27FC236}">
                <a16:creationId xmlns:a16="http://schemas.microsoft.com/office/drawing/2014/main" id="{8AF3E14B-8F38-443A-AB09-46EC34826554}"/>
              </a:ext>
            </a:extLst>
          </p:cNvPr>
          <p:cNvSpPr txBox="1"/>
          <p:nvPr/>
        </p:nvSpPr>
        <p:spPr>
          <a:xfrm>
            <a:off x="152400" y="2057400"/>
            <a:ext cx="86868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Eber was the great-grandson of Shem who was one of the three sons of Noah. The Semitic people claim Shem as their ancestor (Semites/Shemites)</a:t>
            </a:r>
          </a:p>
        </p:txBody>
      </p:sp>
      <p:sp>
        <p:nvSpPr>
          <p:cNvPr id="7" name="Rectangle 6">
            <a:extLst>
              <a:ext uri="{FF2B5EF4-FFF2-40B4-BE49-F238E27FC236}">
                <a16:creationId xmlns:a16="http://schemas.microsoft.com/office/drawing/2014/main" id="{1C2D0F95-29FB-4D8A-9FB9-3A2E6981866D}"/>
              </a:ext>
            </a:extLst>
          </p:cNvPr>
          <p:cNvSpPr/>
          <p:nvPr/>
        </p:nvSpPr>
        <p:spPr>
          <a:xfrm>
            <a:off x="152400" y="3276600"/>
            <a:ext cx="8686800" cy="1200329"/>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Abram was one generation removed from Terah and another generation removed from Nahor. Nahor, was four generations removed Eber. Eber was three generations removed from Shem, after whom the Semitic people are named. Shem is one generation removed from his father Noah.</a:t>
            </a:r>
          </a:p>
        </p:txBody>
      </p:sp>
      <p:sp>
        <p:nvSpPr>
          <p:cNvPr id="8" name="Rectangle 7">
            <a:extLst>
              <a:ext uri="{FF2B5EF4-FFF2-40B4-BE49-F238E27FC236}">
                <a16:creationId xmlns:a16="http://schemas.microsoft.com/office/drawing/2014/main" id="{EAA1BFFC-FE51-4CDB-A521-A5C7A8405962}"/>
              </a:ext>
            </a:extLst>
          </p:cNvPr>
          <p:cNvSpPr/>
          <p:nvPr/>
        </p:nvSpPr>
        <p:spPr>
          <a:xfrm>
            <a:off x="152400" y="5715000"/>
            <a:ext cx="8534400" cy="523220"/>
          </a:xfrm>
          <a:prstGeom prst="rect">
            <a:avLst/>
          </a:prstGeom>
        </p:spPr>
        <p:txBody>
          <a:bodyPr wrap="square">
            <a:spAutoFit/>
          </a:bodyPr>
          <a:lstStyle/>
          <a:p>
            <a:r>
              <a:rPr lang="en-US" b="1" baseline="30000" dirty="0">
                <a:latin typeface="Arial" pitchFamily="34" charset="0"/>
                <a:cs typeface="Arial" pitchFamily="34" charset="0"/>
              </a:rPr>
              <a:t>1</a:t>
            </a:r>
            <a:r>
              <a:rPr lang="en-US" sz="1600" b="1" baseline="30000" dirty="0">
                <a:latin typeface="Arial" pitchFamily="34" charset="0"/>
                <a:cs typeface="Arial" pitchFamily="34" charset="0"/>
              </a:rPr>
              <a:t> </a:t>
            </a:r>
            <a:r>
              <a:rPr lang="en-US" sz="1400" b="1" dirty="0">
                <a:latin typeface="Arial" pitchFamily="34" charset="0"/>
                <a:cs typeface="Arial" pitchFamily="34" charset="0"/>
              </a:rPr>
              <a:t>This Nahor was Abram’s grandfather. It seems clear that Abram’s brother, also named Nahor was </a:t>
            </a:r>
          </a:p>
          <a:p>
            <a:r>
              <a:rPr lang="en-US" sz="1400" b="1" dirty="0">
                <a:latin typeface="Arial" pitchFamily="34" charset="0"/>
                <a:cs typeface="Arial" pitchFamily="34" charset="0"/>
              </a:rPr>
              <a:t>   named after his grandfather (Gen. 11:10-26)</a:t>
            </a:r>
            <a:endParaRPr lang="en-US" sz="1400" dirty="0"/>
          </a:p>
        </p:txBody>
      </p:sp>
      <p:sp>
        <p:nvSpPr>
          <p:cNvPr id="9" name="Slide Number Placeholder 8">
            <a:extLst>
              <a:ext uri="{FF2B5EF4-FFF2-40B4-BE49-F238E27FC236}">
                <a16:creationId xmlns:a16="http://schemas.microsoft.com/office/drawing/2014/main" id="{F8E24B14-F752-4F96-A73B-97A1B63B2CD6}"/>
              </a:ext>
            </a:extLst>
          </p:cNvPr>
          <p:cNvSpPr>
            <a:spLocks noGrp="1"/>
          </p:cNvSpPr>
          <p:nvPr>
            <p:ph type="sldNum" sz="quarter" idx="12"/>
          </p:nvPr>
        </p:nvSpPr>
        <p:spPr/>
        <p:txBody>
          <a:bodyPr/>
          <a:lstStyle/>
          <a:p>
            <a:r>
              <a:rPr lang="en-US" dirty="0"/>
              <a:t>3.</a:t>
            </a:r>
            <a:fld id="{30CDD7E6-7995-4B06-B6A5-4F15AD9DC82C}" type="slidenum">
              <a:rPr lang="en-US" smtClean="0"/>
              <a:pPr/>
              <a:t>2</a:t>
            </a:fld>
            <a:endParaRPr lang="en-US" dirty="0"/>
          </a:p>
        </p:txBody>
      </p:sp>
    </p:spTree>
    <p:extLst>
      <p:ext uri="{BB962C8B-B14F-4D97-AF65-F5344CB8AC3E}">
        <p14:creationId xmlns:p14="http://schemas.microsoft.com/office/powerpoint/2010/main" val="39888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4275338"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Why Is Abraham Important?</a:t>
            </a:r>
          </a:p>
        </p:txBody>
      </p:sp>
      <p:sp>
        <p:nvSpPr>
          <p:cNvPr id="9" name="TextBox 8">
            <a:extLst>
              <a:ext uri="{FF2B5EF4-FFF2-40B4-BE49-F238E27FC236}">
                <a16:creationId xmlns:a16="http://schemas.microsoft.com/office/drawing/2014/main" id="{45ABCAF3-939B-4C1E-9BB4-94BF910F1010}"/>
              </a:ext>
            </a:extLst>
          </p:cNvPr>
          <p:cNvSpPr txBox="1"/>
          <p:nvPr/>
        </p:nvSpPr>
        <p:spPr>
          <a:xfrm>
            <a:off x="304800" y="685800"/>
            <a:ext cx="86868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is considered the Patriarch of the Hebrew people through his son Isaac, born to wife wife Sara (originally named Sarai)</a:t>
            </a:r>
          </a:p>
        </p:txBody>
      </p:sp>
      <p:sp>
        <p:nvSpPr>
          <p:cNvPr id="8" name="TextBox 7">
            <a:extLst>
              <a:ext uri="{FF2B5EF4-FFF2-40B4-BE49-F238E27FC236}">
                <a16:creationId xmlns:a16="http://schemas.microsoft.com/office/drawing/2014/main" id="{1F37BC84-AD5C-4454-9625-A26BC5269329}"/>
              </a:ext>
            </a:extLst>
          </p:cNvPr>
          <p:cNvSpPr txBox="1"/>
          <p:nvPr/>
        </p:nvSpPr>
        <p:spPr>
          <a:xfrm>
            <a:off x="304800" y="2133600"/>
            <a:ext cx="83820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is considered to be a patriarch of the Christian people via Isaac and Isaac’s descendants leading to Jesus (Matt. 1:1-17 and Luke 3:23-34)</a:t>
            </a:r>
          </a:p>
        </p:txBody>
      </p:sp>
      <p:sp>
        <p:nvSpPr>
          <p:cNvPr id="10" name="TextBox 9">
            <a:extLst>
              <a:ext uri="{FF2B5EF4-FFF2-40B4-BE49-F238E27FC236}">
                <a16:creationId xmlns:a16="http://schemas.microsoft.com/office/drawing/2014/main" id="{BA8C50BD-3432-4778-BF1D-8BDB6658922E}"/>
              </a:ext>
            </a:extLst>
          </p:cNvPr>
          <p:cNvSpPr txBox="1"/>
          <p:nvPr/>
        </p:nvSpPr>
        <p:spPr>
          <a:xfrm>
            <a:off x="304800" y="3962400"/>
            <a:ext cx="86868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It was also at this time, as the Hebrew people prospered, that God made his promise to Abraham of a territory that the Hebrew people could call their own</a:t>
            </a:r>
          </a:p>
        </p:txBody>
      </p:sp>
      <p:sp>
        <p:nvSpPr>
          <p:cNvPr id="11" name="TextBox 10">
            <a:extLst>
              <a:ext uri="{FF2B5EF4-FFF2-40B4-BE49-F238E27FC236}">
                <a16:creationId xmlns:a16="http://schemas.microsoft.com/office/drawing/2014/main" id="{7BBDC9D4-82EC-4FB7-B6EB-2F02275E0BD9}"/>
              </a:ext>
            </a:extLst>
          </p:cNvPr>
          <p:cNvSpPr txBox="1"/>
          <p:nvPr/>
        </p:nvSpPr>
        <p:spPr>
          <a:xfrm>
            <a:off x="304800" y="5943600"/>
            <a:ext cx="85344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There is at least some validity to the claim that no single human being has affected more people than Abraham</a:t>
            </a:r>
          </a:p>
        </p:txBody>
      </p:sp>
      <p:sp>
        <p:nvSpPr>
          <p:cNvPr id="12" name="TextBox 11">
            <a:extLst>
              <a:ext uri="{FF2B5EF4-FFF2-40B4-BE49-F238E27FC236}">
                <a16:creationId xmlns:a16="http://schemas.microsoft.com/office/drawing/2014/main" id="{CEF631D0-ADF7-4B34-9BE4-2C4FB7652F55}"/>
              </a:ext>
            </a:extLst>
          </p:cNvPr>
          <p:cNvSpPr txBox="1"/>
          <p:nvPr/>
        </p:nvSpPr>
        <p:spPr>
          <a:xfrm>
            <a:off x="304800" y="1371600"/>
            <a:ext cx="86868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is considered the Patriarch of the Muslim people through his son Ishmael, born to his Egyptian slave girl, Hagar</a:t>
            </a:r>
          </a:p>
        </p:txBody>
      </p:sp>
      <p:sp>
        <p:nvSpPr>
          <p:cNvPr id="13" name="TextBox 12">
            <a:extLst>
              <a:ext uri="{FF2B5EF4-FFF2-40B4-BE49-F238E27FC236}">
                <a16:creationId xmlns:a16="http://schemas.microsoft.com/office/drawing/2014/main" id="{4B12E4B3-BCE0-48D7-A31E-580DBBB2927C}"/>
              </a:ext>
            </a:extLst>
          </p:cNvPr>
          <p:cNvSpPr txBox="1"/>
          <p:nvPr/>
        </p:nvSpPr>
        <p:spPr>
          <a:xfrm>
            <a:off x="304800" y="2819400"/>
            <a:ext cx="8686800" cy="1015663"/>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God changes Abram’s name to Abraham </a:t>
            </a:r>
            <a:r>
              <a:rPr lang="en-US" sz="2400" b="1" dirty="0">
                <a:latin typeface="Arial" panose="020B0604020202020204" pitchFamily="34" charset="0"/>
                <a:cs typeface="+mj-cs"/>
              </a:rPr>
              <a:t>(</a:t>
            </a:r>
            <a:r>
              <a:rPr lang="he-IL" sz="2400" b="1" dirty="0">
                <a:cs typeface="+mj-cs"/>
              </a:rPr>
              <a:t>אַבְרָהָם</a:t>
            </a:r>
            <a:r>
              <a:rPr lang="en-US" sz="2400" b="1" dirty="0">
                <a:cs typeface="+mj-cs"/>
              </a:rPr>
              <a:t>) </a:t>
            </a:r>
            <a:r>
              <a:rPr lang="en-US" b="1" dirty="0">
                <a:latin typeface="Arial" panose="020B0604020202020204" pitchFamily="34" charset="0"/>
                <a:cs typeface="Arial" panose="020B0604020202020204" pitchFamily="34" charset="0"/>
              </a:rPr>
              <a:t>and his wife Sarai’s name to Sara when he establishes his covenant with him. The meaning of the name Abraham isn’t clear, but most likely means father of a multitude (Gen. 17)</a:t>
            </a:r>
          </a:p>
        </p:txBody>
      </p:sp>
      <p:sp>
        <p:nvSpPr>
          <p:cNvPr id="14" name="TextBox 13">
            <a:extLst>
              <a:ext uri="{FF2B5EF4-FFF2-40B4-BE49-F238E27FC236}">
                <a16:creationId xmlns:a16="http://schemas.microsoft.com/office/drawing/2014/main" id="{955E1AFA-95C6-451B-987D-F2E548BAB098}"/>
              </a:ext>
            </a:extLst>
          </p:cNvPr>
          <p:cNvSpPr txBox="1"/>
          <p:nvPr/>
        </p:nvSpPr>
        <p:spPr>
          <a:xfrm>
            <a:off x="304800" y="4648200"/>
            <a:ext cx="8686800"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started his travels from Ur in the southeast end of the Fertile Crescent as far north as Haran, where his brother Nahor and his father Terah remained all the way down to the Southwest end of the Fertile Crescent in Egypt but Abraham settles in Canaan, the land promised to his by God</a:t>
            </a:r>
          </a:p>
        </p:txBody>
      </p:sp>
      <p:sp>
        <p:nvSpPr>
          <p:cNvPr id="3" name="Slide Number Placeholder 2">
            <a:extLst>
              <a:ext uri="{FF2B5EF4-FFF2-40B4-BE49-F238E27FC236}">
                <a16:creationId xmlns:a16="http://schemas.microsoft.com/office/drawing/2014/main" id="{D1C5D6D1-6249-4C9D-95BE-40FE7683F79C}"/>
              </a:ext>
            </a:extLst>
          </p:cNvPr>
          <p:cNvSpPr>
            <a:spLocks noGrp="1"/>
          </p:cNvSpPr>
          <p:nvPr>
            <p:ph type="sldNum" sz="quarter" idx="12"/>
          </p:nvPr>
        </p:nvSpPr>
        <p:spPr/>
        <p:txBody>
          <a:bodyPr/>
          <a:lstStyle/>
          <a:p>
            <a:r>
              <a:rPr lang="en-US" dirty="0"/>
              <a:t>3.</a:t>
            </a:r>
            <a:fld id="{30CDD7E6-7995-4B06-B6A5-4F15AD9DC82C}" type="slidenum">
              <a:rPr lang="en-US" smtClean="0"/>
              <a:pPr/>
              <a:t>3</a:t>
            </a:fld>
            <a:endParaRPr lang="en-US" dirty="0"/>
          </a:p>
        </p:txBody>
      </p:sp>
    </p:spTree>
    <p:extLst>
      <p:ext uri="{BB962C8B-B14F-4D97-AF65-F5344CB8AC3E}">
        <p14:creationId xmlns:p14="http://schemas.microsoft.com/office/powerpoint/2010/main" val="187182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4231864"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Where Was Abraham Born?</a:t>
            </a:r>
          </a:p>
        </p:txBody>
      </p:sp>
      <p:pic>
        <p:nvPicPr>
          <p:cNvPr id="1026" name="Picture 2" descr="Image result for map of Ur of the Chaldees">
            <a:extLst>
              <a:ext uri="{FF2B5EF4-FFF2-40B4-BE49-F238E27FC236}">
                <a16:creationId xmlns:a16="http://schemas.microsoft.com/office/drawing/2014/main" id="{FC79588E-19A8-4FD2-8725-DAFF3E75B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914400"/>
            <a:ext cx="3886200" cy="30578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5ABCAF3-939B-4C1E-9BB4-94BF910F1010}"/>
              </a:ext>
            </a:extLst>
          </p:cNvPr>
          <p:cNvSpPr txBox="1"/>
          <p:nvPr/>
        </p:nvSpPr>
        <p:spPr>
          <a:xfrm>
            <a:off x="228600" y="4267200"/>
            <a:ext cx="8686800" cy="1077218"/>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Genesis 11:28 tells us that Ur of the Chaldeans was the native land of Abraham’s family. Ur is located at the southeastern end of the Fertile Crescent. Ur, at the time of Abraham was ruled by the Ancient Babylonian Empire. The famous code-giver Hammurabi was one of their kings. </a:t>
            </a:r>
          </a:p>
        </p:txBody>
      </p:sp>
      <p:pic>
        <p:nvPicPr>
          <p:cNvPr id="10" name="Picture 2" descr="http://upload.wikimedia.org/wikipedia/commons/thumb/9/93/Ancient_ziggurat_at_Ali_Air_Base_Iraq_2005.jpg/800px-Ancient_ziggurat_at_Ali_Air_Base_Iraq_2005.jpg">
            <a:extLst>
              <a:ext uri="{FF2B5EF4-FFF2-40B4-BE49-F238E27FC236}">
                <a16:creationId xmlns:a16="http://schemas.microsoft.com/office/drawing/2014/main" id="{F8698105-6FCF-4268-B4A8-3346C9AF7B0E}"/>
              </a:ext>
            </a:extLst>
          </p:cNvPr>
          <p:cNvPicPr>
            <a:picLocks noChangeAspect="1" noChangeArrowheads="1"/>
          </p:cNvPicPr>
          <p:nvPr/>
        </p:nvPicPr>
        <p:blipFill>
          <a:blip r:embed="rId3" cstate="print"/>
          <a:srcRect/>
          <a:stretch>
            <a:fillRect/>
          </a:stretch>
        </p:blipFill>
        <p:spPr bwMode="auto">
          <a:xfrm>
            <a:off x="5638800" y="381000"/>
            <a:ext cx="2465506" cy="1848217"/>
          </a:xfrm>
          <a:prstGeom prst="rect">
            <a:avLst/>
          </a:prstGeom>
          <a:noFill/>
        </p:spPr>
      </p:pic>
      <p:pic>
        <p:nvPicPr>
          <p:cNvPr id="3" name="Picture 2" descr="Image result for ziggurat at Ur">
            <a:extLst>
              <a:ext uri="{FF2B5EF4-FFF2-40B4-BE49-F238E27FC236}">
                <a16:creationId xmlns:a16="http://schemas.microsoft.com/office/drawing/2014/main" id="{0E3168C7-CAA6-41FC-9A9D-DC333F7BA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362200"/>
            <a:ext cx="2590800" cy="17245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E380DE2-6DCF-43DD-815E-FB928C1F24C1}"/>
              </a:ext>
            </a:extLst>
          </p:cNvPr>
          <p:cNvSpPr/>
          <p:nvPr/>
        </p:nvSpPr>
        <p:spPr>
          <a:xfrm>
            <a:off x="228600" y="5410200"/>
            <a:ext cx="8763000" cy="1323439"/>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There was a famous ziggurat built in Ur that could well have been the famous Tower of Babel. When Abraham’s brother Haran died, the whole family moved north to…. yes, the town of Haran. Abraham’s father and brother Nahor remained in Haran. Abraham moved on to Canaan. Abraham’s family would, from time to time, return to Haran to visit their relatives</a:t>
            </a:r>
            <a:endParaRPr lang="en-US" sz="1600" dirty="0"/>
          </a:p>
        </p:txBody>
      </p:sp>
      <p:sp>
        <p:nvSpPr>
          <p:cNvPr id="5" name="Slide Number Placeholder 4">
            <a:extLst>
              <a:ext uri="{FF2B5EF4-FFF2-40B4-BE49-F238E27FC236}">
                <a16:creationId xmlns:a16="http://schemas.microsoft.com/office/drawing/2014/main" id="{14C65BF2-DABA-4207-AC00-B28F718733CE}"/>
              </a:ext>
            </a:extLst>
          </p:cNvPr>
          <p:cNvSpPr>
            <a:spLocks noGrp="1"/>
          </p:cNvSpPr>
          <p:nvPr>
            <p:ph type="sldNum" sz="quarter" idx="12"/>
          </p:nvPr>
        </p:nvSpPr>
        <p:spPr/>
        <p:txBody>
          <a:bodyPr/>
          <a:lstStyle/>
          <a:p>
            <a:r>
              <a:rPr lang="en-US" dirty="0"/>
              <a:t>3.</a:t>
            </a:r>
            <a:fld id="{30CDD7E6-7995-4B06-B6A5-4F15AD9DC82C}" type="slidenum">
              <a:rPr lang="en-US" smtClean="0"/>
              <a:pPr/>
              <a:t>4</a:t>
            </a:fld>
            <a:endParaRPr lang="en-US" dirty="0"/>
          </a:p>
        </p:txBody>
      </p:sp>
    </p:spTree>
    <p:extLst>
      <p:ext uri="{BB962C8B-B14F-4D97-AF65-F5344CB8AC3E}">
        <p14:creationId xmlns:p14="http://schemas.microsoft.com/office/powerpoint/2010/main" val="25723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7277890" cy="430887"/>
          </a:xfrm>
          <a:prstGeom prst="rect">
            <a:avLst/>
          </a:prstGeom>
          <a:noFill/>
        </p:spPr>
        <p:txBody>
          <a:bodyPr wrap="none" rtlCol="0">
            <a:spAutoFit/>
          </a:bodyPr>
          <a:lstStyle/>
          <a:p>
            <a:r>
              <a:rPr lang="en-US" sz="2200" b="1" dirty="0">
                <a:solidFill>
                  <a:srgbClr val="0033CC"/>
                </a:solidFill>
                <a:latin typeface="Arial" pitchFamily="34" charset="0"/>
                <a:cs typeface="Arial" pitchFamily="34" charset="0"/>
              </a:rPr>
              <a:t>Is the phrase “Ur of the Chaldees” An Anachronism?</a:t>
            </a:r>
          </a:p>
        </p:txBody>
      </p:sp>
      <p:sp>
        <p:nvSpPr>
          <p:cNvPr id="9" name="TextBox 8">
            <a:extLst>
              <a:ext uri="{FF2B5EF4-FFF2-40B4-BE49-F238E27FC236}">
                <a16:creationId xmlns:a16="http://schemas.microsoft.com/office/drawing/2014/main" id="{45ABCAF3-939B-4C1E-9BB4-94BF910F1010}"/>
              </a:ext>
            </a:extLst>
          </p:cNvPr>
          <p:cNvSpPr txBox="1"/>
          <p:nvPr/>
        </p:nvSpPr>
        <p:spPr>
          <a:xfrm>
            <a:off x="300990" y="3760961"/>
            <a:ext cx="8686800" cy="8309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At the time of Abraham’s youth, Ur was a city in the Ancient Babylonian Empire. This was the Ancient Babylonian Empire of Hammurabi (@1800-1750 BCE).  There was no region called Chaldea nor people called Chaldeans during Abraham’s time</a:t>
            </a:r>
          </a:p>
        </p:txBody>
      </p:sp>
      <p:pic>
        <p:nvPicPr>
          <p:cNvPr id="2050" name="Picture 2" descr="Image result for map of Ur of the Chaldees">
            <a:extLst>
              <a:ext uri="{FF2B5EF4-FFF2-40B4-BE49-F238E27FC236}">
                <a16:creationId xmlns:a16="http://schemas.microsoft.com/office/drawing/2014/main" id="{FEE2AD36-F529-4B50-ACD1-61BE7A077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685800"/>
            <a:ext cx="3886200" cy="29077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EF6FB7-4168-4C2A-BF58-78637794B540}"/>
              </a:ext>
            </a:extLst>
          </p:cNvPr>
          <p:cNvSpPr txBox="1"/>
          <p:nvPr/>
        </p:nvSpPr>
        <p:spPr>
          <a:xfrm>
            <a:off x="300990" y="4648200"/>
            <a:ext cx="8686800" cy="58477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The Chaldeans ruled the New Babylonian Empire more than a millennium after the time of Abraham</a:t>
            </a:r>
          </a:p>
        </p:txBody>
      </p:sp>
      <p:sp>
        <p:nvSpPr>
          <p:cNvPr id="3" name="TextBox 2">
            <a:extLst>
              <a:ext uri="{FF2B5EF4-FFF2-40B4-BE49-F238E27FC236}">
                <a16:creationId xmlns:a16="http://schemas.microsoft.com/office/drawing/2014/main" id="{6BB5FB0F-E2EE-4F97-B098-384525E3AD06}"/>
              </a:ext>
            </a:extLst>
          </p:cNvPr>
          <p:cNvSpPr txBox="1"/>
          <p:nvPr/>
        </p:nvSpPr>
        <p:spPr>
          <a:xfrm>
            <a:off x="300990" y="5177135"/>
            <a:ext cx="5344733" cy="461665"/>
          </a:xfrm>
          <a:prstGeom prst="rect">
            <a:avLst/>
          </a:prstGeom>
          <a:noFill/>
        </p:spPr>
        <p:txBody>
          <a:bodyPr wrap="none" rtlCol="0">
            <a:spAutoFit/>
          </a:bodyPr>
          <a:lstStyle/>
          <a:p>
            <a:r>
              <a:rPr lang="en-US" sz="1600" b="1" dirty="0">
                <a:latin typeface="Arial" panose="020B0604020202020204" pitchFamily="34" charset="0"/>
                <a:cs typeface="+mj-cs"/>
              </a:rPr>
              <a:t>The Hebrew word translated as Chaldeans is </a:t>
            </a:r>
            <a:r>
              <a:rPr lang="he-IL" sz="2400" b="1" dirty="0">
                <a:latin typeface="Arial" panose="020B0604020202020204" pitchFamily="34" charset="0"/>
                <a:cs typeface="+mj-cs"/>
              </a:rPr>
              <a:t>כשדים</a:t>
            </a:r>
            <a:endParaRPr lang="en-US" sz="2400" b="1" dirty="0">
              <a:latin typeface="Arial" panose="020B0604020202020204" pitchFamily="34" charset="0"/>
              <a:cs typeface="+mj-cs"/>
            </a:endParaRPr>
          </a:p>
        </p:txBody>
      </p:sp>
      <p:sp>
        <p:nvSpPr>
          <p:cNvPr id="4" name="Rectangle 3">
            <a:extLst>
              <a:ext uri="{FF2B5EF4-FFF2-40B4-BE49-F238E27FC236}">
                <a16:creationId xmlns:a16="http://schemas.microsoft.com/office/drawing/2014/main" id="{CDE855D1-43FE-427D-8130-C889A6E906BB}"/>
              </a:ext>
            </a:extLst>
          </p:cNvPr>
          <p:cNvSpPr/>
          <p:nvPr/>
        </p:nvSpPr>
        <p:spPr>
          <a:xfrm>
            <a:off x="300990" y="5704877"/>
            <a:ext cx="8763000" cy="830997"/>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The standard Hebrew-English Lexicon (Brown, Driver and Briggs, p.505) translates this word as Chaldeans, a people governed by Nebuchadnezzar, a Babylonian king who would not be born for more than a millennium.</a:t>
            </a:r>
            <a:endParaRPr lang="en-US" sz="1600" dirty="0"/>
          </a:p>
        </p:txBody>
      </p:sp>
      <p:sp>
        <p:nvSpPr>
          <p:cNvPr id="5" name="Slide Number Placeholder 4">
            <a:extLst>
              <a:ext uri="{FF2B5EF4-FFF2-40B4-BE49-F238E27FC236}">
                <a16:creationId xmlns:a16="http://schemas.microsoft.com/office/drawing/2014/main" id="{84E4F204-8A63-48FC-802D-2EBC961440C9}"/>
              </a:ext>
            </a:extLst>
          </p:cNvPr>
          <p:cNvSpPr>
            <a:spLocks noGrp="1"/>
          </p:cNvSpPr>
          <p:nvPr>
            <p:ph type="sldNum" sz="quarter" idx="12"/>
          </p:nvPr>
        </p:nvSpPr>
        <p:spPr>
          <a:xfrm>
            <a:off x="6995160" y="6481445"/>
            <a:ext cx="2133600" cy="365125"/>
          </a:xfrm>
        </p:spPr>
        <p:txBody>
          <a:bodyPr/>
          <a:lstStyle/>
          <a:p>
            <a:r>
              <a:rPr lang="en-US" dirty="0"/>
              <a:t>3.</a:t>
            </a:r>
            <a:fld id="{30CDD7E6-7995-4B06-B6A5-4F15AD9DC82C}" type="slidenum">
              <a:rPr lang="en-US" smtClean="0"/>
              <a:pPr/>
              <a:t>5</a:t>
            </a:fld>
            <a:endParaRPr lang="en-US" dirty="0"/>
          </a:p>
        </p:txBody>
      </p:sp>
      <p:sp>
        <p:nvSpPr>
          <p:cNvPr id="8" name="TextBox 7">
            <a:extLst>
              <a:ext uri="{FF2B5EF4-FFF2-40B4-BE49-F238E27FC236}">
                <a16:creationId xmlns:a16="http://schemas.microsoft.com/office/drawing/2014/main" id="{46139EB6-466E-EE8C-ED3B-BFF9A50E1DCD}"/>
              </a:ext>
            </a:extLst>
          </p:cNvPr>
          <p:cNvSpPr txBox="1"/>
          <p:nvPr/>
        </p:nvSpPr>
        <p:spPr>
          <a:xfrm>
            <a:off x="5486400" y="5266610"/>
            <a:ext cx="3356610" cy="338554"/>
          </a:xfrm>
          <a:prstGeom prst="rect">
            <a:avLst/>
          </a:prstGeom>
          <a:noFill/>
        </p:spPr>
        <p:txBody>
          <a:bodyPr wrap="square">
            <a:spAutoFit/>
          </a:bodyPr>
          <a:lstStyle/>
          <a:p>
            <a:r>
              <a:rPr lang="en-US" sz="1600" b="1" i="1" dirty="0">
                <a:latin typeface="Arial" panose="020B0604020202020204" pitchFamily="34" charset="0"/>
                <a:cs typeface="Arial" panose="020B0604020202020204" pitchFamily="34" charset="0"/>
              </a:rPr>
              <a:t>Kasdim. </a:t>
            </a:r>
            <a:endParaRPr lang="en-US" sz="1600" dirty="0"/>
          </a:p>
        </p:txBody>
      </p:sp>
    </p:spTree>
    <p:extLst>
      <p:ext uri="{BB962C8B-B14F-4D97-AF65-F5344CB8AC3E}">
        <p14:creationId xmlns:p14="http://schemas.microsoft.com/office/powerpoint/2010/main" val="322963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6" grpId="0"/>
      <p:bldP spid="3" grpId="0"/>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099718" cy="830997"/>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Did Abraham’s Father and Brother Actually Remain In </a:t>
            </a:r>
          </a:p>
          <a:p>
            <a:r>
              <a:rPr lang="en-US" sz="2400" b="1" dirty="0">
                <a:solidFill>
                  <a:srgbClr val="0033CC"/>
                </a:solidFill>
                <a:latin typeface="Arial" pitchFamily="34" charset="0"/>
                <a:cs typeface="Arial" pitchFamily="34" charset="0"/>
              </a:rPr>
              <a:t>a Town Called Haran?</a:t>
            </a:r>
          </a:p>
        </p:txBody>
      </p:sp>
      <p:pic>
        <p:nvPicPr>
          <p:cNvPr id="1026" name="Picture 2" descr="Image result for map of Ur of the Chaldees">
            <a:extLst>
              <a:ext uri="{FF2B5EF4-FFF2-40B4-BE49-F238E27FC236}">
                <a16:creationId xmlns:a16="http://schemas.microsoft.com/office/drawing/2014/main" id="{FC79588E-19A8-4FD2-8725-DAFF3E75B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143000"/>
            <a:ext cx="3886200" cy="30578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5ABCAF3-939B-4C1E-9BB4-94BF910F1010}"/>
              </a:ext>
            </a:extLst>
          </p:cNvPr>
          <p:cNvSpPr txBox="1"/>
          <p:nvPr/>
        </p:nvSpPr>
        <p:spPr>
          <a:xfrm>
            <a:off x="381000" y="4495800"/>
            <a:ext cx="8686800" cy="92333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When Abraham’s brother Haran died, the whole family moved north to a town that came to be called Haran, located at the northern tip of the Fertile Crescent. </a:t>
            </a:r>
          </a:p>
        </p:txBody>
      </p:sp>
      <p:sp>
        <p:nvSpPr>
          <p:cNvPr id="3" name="Rectangle 2">
            <a:extLst>
              <a:ext uri="{FF2B5EF4-FFF2-40B4-BE49-F238E27FC236}">
                <a16:creationId xmlns:a16="http://schemas.microsoft.com/office/drawing/2014/main" id="{B7BF820E-BC1E-41FD-95B3-85B79106621F}"/>
              </a:ext>
            </a:extLst>
          </p:cNvPr>
          <p:cNvSpPr/>
          <p:nvPr/>
        </p:nvSpPr>
        <p:spPr>
          <a:xfrm>
            <a:off x="381000" y="5410200"/>
            <a:ext cx="8458200" cy="1200329"/>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Haran was the name of one of Abraham’s two brothers. Haran died before Abraham’s family left the city of Ur. How could they have moved to a town of the same name? Did the family establish the town and name it after their deceased brother? Or was it something else?</a:t>
            </a:r>
          </a:p>
        </p:txBody>
      </p:sp>
      <p:sp>
        <p:nvSpPr>
          <p:cNvPr id="4" name="Slide Number Placeholder 3">
            <a:extLst>
              <a:ext uri="{FF2B5EF4-FFF2-40B4-BE49-F238E27FC236}">
                <a16:creationId xmlns:a16="http://schemas.microsoft.com/office/drawing/2014/main" id="{64B13C5D-FA01-49EF-9E5A-482C2C00FB02}"/>
              </a:ext>
            </a:extLst>
          </p:cNvPr>
          <p:cNvSpPr>
            <a:spLocks noGrp="1"/>
          </p:cNvSpPr>
          <p:nvPr>
            <p:ph type="sldNum" sz="quarter" idx="12"/>
          </p:nvPr>
        </p:nvSpPr>
        <p:spPr/>
        <p:txBody>
          <a:bodyPr/>
          <a:lstStyle/>
          <a:p>
            <a:r>
              <a:rPr lang="en-US" dirty="0"/>
              <a:t>3.</a:t>
            </a:r>
            <a:fld id="{30CDD7E6-7995-4B06-B6A5-4F15AD9DC82C}" type="slidenum">
              <a:rPr lang="en-US" smtClean="0"/>
              <a:pPr/>
              <a:t>6</a:t>
            </a:fld>
            <a:endParaRPr lang="en-US" dirty="0"/>
          </a:p>
        </p:txBody>
      </p:sp>
    </p:spTree>
    <p:extLst>
      <p:ext uri="{BB962C8B-B14F-4D97-AF65-F5344CB8AC3E}">
        <p14:creationId xmlns:p14="http://schemas.microsoft.com/office/powerpoint/2010/main" val="5552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6720" y="5562600"/>
            <a:ext cx="8610600" cy="331373"/>
          </a:xfrm>
          <a:prstGeom prst="rect">
            <a:avLst/>
          </a:prstGeom>
          <a:noFill/>
        </p:spPr>
        <p:txBody>
          <a:bodyPr wrap="square" rtlCol="0">
            <a:spAutoFit/>
          </a:bodyPr>
          <a:lstStyle/>
          <a:p>
            <a:pPr marL="285750" indent="-285750">
              <a:lnSpc>
                <a:spcPts val="2000"/>
              </a:lnSpc>
              <a:buFont typeface="Arial" panose="020B0604020202020204" pitchFamily="34" charset="0"/>
              <a:buChar char="•"/>
              <a:tabLst>
                <a:tab pos="280988" algn="l"/>
              </a:tabLst>
            </a:pPr>
            <a:r>
              <a:rPr lang="en-US" sz="1600" b="1" dirty="0">
                <a:latin typeface="Arial" pitchFamily="34" charset="0"/>
                <a:cs typeface="Arial" pitchFamily="34" charset="0"/>
              </a:rPr>
              <a:t>The town of Haran clearly has the same name as Abram’s brother Haran</a:t>
            </a:r>
          </a:p>
        </p:txBody>
      </p:sp>
      <p:sp>
        <p:nvSpPr>
          <p:cNvPr id="5" name="TextBox 4"/>
          <p:cNvSpPr txBox="1"/>
          <p:nvPr/>
        </p:nvSpPr>
        <p:spPr>
          <a:xfrm>
            <a:off x="2667000" y="76200"/>
            <a:ext cx="3098925"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Something Else?</a:t>
            </a:r>
          </a:p>
        </p:txBody>
      </p:sp>
      <p:grpSp>
        <p:nvGrpSpPr>
          <p:cNvPr id="10" name="Group 9">
            <a:extLst>
              <a:ext uri="{FF2B5EF4-FFF2-40B4-BE49-F238E27FC236}">
                <a16:creationId xmlns:a16="http://schemas.microsoft.com/office/drawing/2014/main" id="{528717EA-BE73-4D18-A6A0-0C506A14F784}"/>
              </a:ext>
            </a:extLst>
          </p:cNvPr>
          <p:cNvGrpSpPr/>
          <p:nvPr/>
        </p:nvGrpSpPr>
        <p:grpSpPr>
          <a:xfrm>
            <a:off x="2819400" y="685800"/>
            <a:ext cx="2821558" cy="2133600"/>
            <a:chOff x="2819400" y="685800"/>
            <a:chExt cx="2821558" cy="2133600"/>
          </a:xfrm>
        </p:grpSpPr>
        <p:pic>
          <p:nvPicPr>
            <p:cNvPr id="1028" name="Picture 4" descr="http://schoolworkhelper.net/wp-content/uploads/2010/11/Map-Abrahams-Journey.jpg"/>
            <p:cNvPicPr>
              <a:picLocks noChangeAspect="1" noChangeArrowheads="1"/>
            </p:cNvPicPr>
            <p:nvPr/>
          </p:nvPicPr>
          <p:blipFill>
            <a:blip r:embed="rId2" cstate="print"/>
            <a:srcRect/>
            <a:stretch>
              <a:fillRect/>
            </a:stretch>
          </p:blipFill>
          <p:spPr bwMode="auto">
            <a:xfrm>
              <a:off x="2819400" y="685800"/>
              <a:ext cx="2821558" cy="2133600"/>
            </a:xfrm>
            <a:prstGeom prst="rect">
              <a:avLst/>
            </a:prstGeom>
            <a:noFill/>
          </p:spPr>
        </p:pic>
        <p:cxnSp>
          <p:nvCxnSpPr>
            <p:cNvPr id="8" name="Straight Arrow Connector 7"/>
            <p:cNvCxnSpPr/>
            <p:nvPr/>
          </p:nvCxnSpPr>
          <p:spPr>
            <a:xfrm flipH="1">
              <a:off x="4267200" y="1219200"/>
              <a:ext cx="1143000" cy="76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2EE196C5-C625-4CB7-801E-D7AC875D8311}"/>
              </a:ext>
            </a:extLst>
          </p:cNvPr>
          <p:cNvSpPr/>
          <p:nvPr/>
        </p:nvSpPr>
        <p:spPr>
          <a:xfrm>
            <a:off x="304800" y="5973366"/>
            <a:ext cx="8686800" cy="844334"/>
          </a:xfrm>
          <a:prstGeom prst="rect">
            <a:avLst/>
          </a:prstGeom>
        </p:spPr>
        <p:txBody>
          <a:bodyPr wrap="square">
            <a:spAutoFit/>
          </a:bodyPr>
          <a:lstStyle/>
          <a:p>
            <a:pPr>
              <a:lnSpc>
                <a:spcPts val="2000"/>
              </a:lnSpc>
              <a:tabLst>
                <a:tab pos="280988" algn="l"/>
              </a:tabLst>
            </a:pPr>
            <a:r>
              <a:rPr lang="en-US" sz="1600" b="1" dirty="0">
                <a:solidFill>
                  <a:srgbClr val="0033CC"/>
                </a:solidFill>
                <a:latin typeface="Arial" pitchFamily="34" charset="0"/>
                <a:cs typeface="Arial" pitchFamily="34" charset="0"/>
              </a:rPr>
              <a:t>Where these ancient towns named after these ancestors of Abraham or did the earliest oral traditions of the Hebrew Scriptures remember these towns and assign their names to Abraham’s ancestors?</a:t>
            </a:r>
          </a:p>
        </p:txBody>
      </p:sp>
      <p:sp>
        <p:nvSpPr>
          <p:cNvPr id="3" name="Rectangle 2">
            <a:extLst>
              <a:ext uri="{FF2B5EF4-FFF2-40B4-BE49-F238E27FC236}">
                <a16:creationId xmlns:a16="http://schemas.microsoft.com/office/drawing/2014/main" id="{A997C3A4-F47A-486A-840D-399806159618}"/>
              </a:ext>
            </a:extLst>
          </p:cNvPr>
          <p:cNvSpPr/>
          <p:nvPr/>
        </p:nvSpPr>
        <p:spPr>
          <a:xfrm>
            <a:off x="426720" y="3048000"/>
            <a:ext cx="8686800" cy="1100814"/>
          </a:xfrm>
          <a:prstGeom prst="rect">
            <a:avLst/>
          </a:prstGeom>
        </p:spPr>
        <p:txBody>
          <a:bodyPr wrap="square">
            <a:spAutoFit/>
          </a:bodyPr>
          <a:lstStyle/>
          <a:p>
            <a:pPr>
              <a:lnSpc>
                <a:spcPts val="2000"/>
              </a:lnSpc>
            </a:pPr>
            <a:r>
              <a:rPr lang="en-US" sz="1600" b="1" dirty="0">
                <a:latin typeface="Arial" pitchFamily="34" charset="0"/>
                <a:cs typeface="Arial" pitchFamily="34" charset="0"/>
              </a:rPr>
              <a:t>Abraham’s father and brother decided to remain at Haran while Abraham and his family, along with Nahor’s son, Lot, decided to journey on.  This part of the story of Abraham has also raised a bit of a debate among scholars.  The ruins of four cities in the region of Haran bear names closely resembling members of Abram’s family</a:t>
            </a:r>
          </a:p>
        </p:txBody>
      </p:sp>
      <p:sp>
        <p:nvSpPr>
          <p:cNvPr id="6" name="Rectangle 5">
            <a:extLst>
              <a:ext uri="{FF2B5EF4-FFF2-40B4-BE49-F238E27FC236}">
                <a16:creationId xmlns:a16="http://schemas.microsoft.com/office/drawing/2014/main" id="{8D534B9F-27CC-4CF9-AAC3-F9E75B873634}"/>
              </a:ext>
            </a:extLst>
          </p:cNvPr>
          <p:cNvSpPr/>
          <p:nvPr/>
        </p:nvSpPr>
        <p:spPr>
          <a:xfrm>
            <a:off x="426720" y="4191000"/>
            <a:ext cx="8534400" cy="584775"/>
          </a:xfrm>
          <a:prstGeom prst="rect">
            <a:avLst/>
          </a:prstGeom>
        </p:spPr>
        <p:txBody>
          <a:bodyPr wrap="square">
            <a:spAutoFit/>
          </a:bodyPr>
          <a:lstStyle/>
          <a:p>
            <a:pPr marL="285750" indent="-285750">
              <a:buFont typeface="Arial" panose="020B0604020202020204" pitchFamily="34" charset="0"/>
              <a:buChar char="•"/>
            </a:pPr>
            <a:r>
              <a:rPr lang="en-US" sz="1600" b="1" dirty="0">
                <a:latin typeface="Arial" pitchFamily="34" charset="0"/>
                <a:cs typeface="Arial" pitchFamily="34" charset="0"/>
              </a:rPr>
              <a:t>The ancient town </a:t>
            </a:r>
            <a:r>
              <a:rPr lang="en-US" sz="1600" b="1" i="1" dirty="0">
                <a:latin typeface="Arial" pitchFamily="34" charset="0"/>
                <a:cs typeface="Arial" pitchFamily="34" charset="0"/>
              </a:rPr>
              <a:t>of Serugi</a:t>
            </a:r>
            <a:r>
              <a:rPr lang="en-US" sz="1600" b="1" dirty="0">
                <a:latin typeface="Arial" pitchFamily="34" charset="0"/>
                <a:cs typeface="Arial" pitchFamily="34" charset="0"/>
              </a:rPr>
              <a:t> (Modern Suruc) resembles the name of Abram’s grandfather, Serug</a:t>
            </a:r>
            <a:endParaRPr lang="en-US" sz="1600" dirty="0"/>
          </a:p>
        </p:txBody>
      </p:sp>
      <p:sp>
        <p:nvSpPr>
          <p:cNvPr id="7" name="Rectangle 6">
            <a:extLst>
              <a:ext uri="{FF2B5EF4-FFF2-40B4-BE49-F238E27FC236}">
                <a16:creationId xmlns:a16="http://schemas.microsoft.com/office/drawing/2014/main" id="{348FA8B9-4ECC-403D-9778-CB04D00D70AC}"/>
              </a:ext>
            </a:extLst>
          </p:cNvPr>
          <p:cNvSpPr/>
          <p:nvPr/>
        </p:nvSpPr>
        <p:spPr>
          <a:xfrm>
            <a:off x="426720" y="4800600"/>
            <a:ext cx="8686800" cy="338554"/>
          </a:xfrm>
          <a:prstGeom prst="rect">
            <a:avLst/>
          </a:prstGeom>
        </p:spPr>
        <p:txBody>
          <a:bodyPr wrap="square">
            <a:spAutoFit/>
          </a:bodyPr>
          <a:lstStyle/>
          <a:p>
            <a:pPr marL="285750" indent="-285750">
              <a:buFont typeface="Arial" panose="020B0604020202020204" pitchFamily="34" charset="0"/>
              <a:buChar char="•"/>
            </a:pPr>
            <a:r>
              <a:rPr lang="en-US" sz="1600" b="1" dirty="0">
                <a:latin typeface="Arial" pitchFamily="34" charset="0"/>
                <a:cs typeface="Arial" pitchFamily="34" charset="0"/>
              </a:rPr>
              <a:t>The ruins of </a:t>
            </a:r>
            <a:r>
              <a:rPr lang="en-US" sz="1600" b="1" i="1" dirty="0">
                <a:latin typeface="Arial" pitchFamily="34" charset="0"/>
                <a:cs typeface="Arial" pitchFamily="34" charset="0"/>
              </a:rPr>
              <a:t>Til Turakhi  </a:t>
            </a:r>
            <a:r>
              <a:rPr lang="en-US" sz="1600" b="1" dirty="0">
                <a:latin typeface="Arial" pitchFamily="34" charset="0"/>
                <a:cs typeface="Arial" pitchFamily="34" charset="0"/>
              </a:rPr>
              <a:t>resembles the name of Abram’s father, Terah. </a:t>
            </a:r>
            <a:endParaRPr lang="en-US" sz="1600" dirty="0"/>
          </a:p>
        </p:txBody>
      </p:sp>
      <p:sp>
        <p:nvSpPr>
          <p:cNvPr id="9" name="Rectangle 8">
            <a:extLst>
              <a:ext uri="{FF2B5EF4-FFF2-40B4-BE49-F238E27FC236}">
                <a16:creationId xmlns:a16="http://schemas.microsoft.com/office/drawing/2014/main" id="{47866290-1ADB-4E58-A580-D731082B4C41}"/>
              </a:ext>
            </a:extLst>
          </p:cNvPr>
          <p:cNvSpPr/>
          <p:nvPr/>
        </p:nvSpPr>
        <p:spPr>
          <a:xfrm>
            <a:off x="426720" y="5181600"/>
            <a:ext cx="8382000" cy="338554"/>
          </a:xfrm>
          <a:prstGeom prst="rect">
            <a:avLst/>
          </a:prstGeom>
        </p:spPr>
        <p:txBody>
          <a:bodyPr wrap="square">
            <a:spAutoFit/>
          </a:bodyPr>
          <a:lstStyle/>
          <a:p>
            <a:pPr marL="285750" indent="-285750">
              <a:buFont typeface="Arial" panose="020B0604020202020204" pitchFamily="34" charset="0"/>
              <a:buChar char="•"/>
            </a:pPr>
            <a:r>
              <a:rPr lang="en-US" sz="1600" b="1" dirty="0">
                <a:latin typeface="Arial" pitchFamily="34" charset="0"/>
                <a:cs typeface="Arial" pitchFamily="34" charset="0"/>
              </a:rPr>
              <a:t>The ruins of </a:t>
            </a:r>
            <a:r>
              <a:rPr lang="en-US" sz="1600" b="1" i="1" dirty="0">
                <a:latin typeface="Arial" pitchFamily="34" charset="0"/>
                <a:cs typeface="Arial" pitchFamily="34" charset="0"/>
              </a:rPr>
              <a:t>Til Nakhiri  </a:t>
            </a:r>
            <a:r>
              <a:rPr lang="en-US" sz="1600" b="1" dirty="0">
                <a:latin typeface="Arial" pitchFamily="34" charset="0"/>
                <a:cs typeface="Arial" pitchFamily="34" charset="0"/>
              </a:rPr>
              <a:t>resembles the name of Abram’s deceased brother, Nahor </a:t>
            </a:r>
            <a:endParaRPr lang="en-US" sz="1600" dirty="0"/>
          </a:p>
        </p:txBody>
      </p:sp>
      <p:sp>
        <p:nvSpPr>
          <p:cNvPr id="11" name="Slide Number Placeholder 10">
            <a:extLst>
              <a:ext uri="{FF2B5EF4-FFF2-40B4-BE49-F238E27FC236}">
                <a16:creationId xmlns:a16="http://schemas.microsoft.com/office/drawing/2014/main" id="{2F4D38E4-1FC2-44C6-8431-9096B3DAD92B}"/>
              </a:ext>
            </a:extLst>
          </p:cNvPr>
          <p:cNvSpPr>
            <a:spLocks noGrp="1"/>
          </p:cNvSpPr>
          <p:nvPr>
            <p:ph type="sldNum" sz="quarter" idx="12"/>
          </p:nvPr>
        </p:nvSpPr>
        <p:spPr/>
        <p:txBody>
          <a:bodyPr/>
          <a:lstStyle/>
          <a:p>
            <a:r>
              <a:rPr lang="en-US" dirty="0"/>
              <a:t>3.</a:t>
            </a:r>
            <a:fld id="{30CDD7E6-7995-4B06-B6A5-4F15AD9DC82C}" type="slidenum">
              <a:rPr lang="en-US" smtClean="0"/>
              <a:pPr/>
              <a:t>7</a:t>
            </a:fld>
            <a:endParaRPr lang="en-US" dirty="0"/>
          </a:p>
        </p:txBody>
      </p:sp>
    </p:spTree>
    <p:extLst>
      <p:ext uri="{BB962C8B-B14F-4D97-AF65-F5344CB8AC3E}">
        <p14:creationId xmlns:p14="http://schemas.microsoft.com/office/powerpoint/2010/main" val="253157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P spid="3" grpId="0"/>
      <p:bldP spid="6"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5913863"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Why Are Abraham’s Travels Important?</a:t>
            </a:r>
          </a:p>
        </p:txBody>
      </p:sp>
      <p:sp>
        <p:nvSpPr>
          <p:cNvPr id="9" name="TextBox 8">
            <a:extLst>
              <a:ext uri="{FF2B5EF4-FFF2-40B4-BE49-F238E27FC236}">
                <a16:creationId xmlns:a16="http://schemas.microsoft.com/office/drawing/2014/main" id="{45ABCAF3-939B-4C1E-9BB4-94BF910F1010}"/>
              </a:ext>
            </a:extLst>
          </p:cNvPr>
          <p:cNvSpPr txBox="1"/>
          <p:nvPr/>
        </p:nvSpPr>
        <p:spPr>
          <a:xfrm>
            <a:off x="228600" y="914400"/>
            <a:ext cx="8686800" cy="1754326"/>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Abraham traveled the full length of the Fertile Crescent. He was a prosperous herdsman. But Abraham settled in the land of Canaan which later became known as The Promised Land, a land sacred to this day to Jews and Christians, and Muslims as well. It’s hard to imagine, but nonetheless true, that Abraham’s travels almost four thousand years ago are still having a major impact on today’s history</a:t>
            </a:r>
          </a:p>
        </p:txBody>
      </p:sp>
      <p:sp>
        <p:nvSpPr>
          <p:cNvPr id="7" name="TextBox 6">
            <a:extLst>
              <a:ext uri="{FF2B5EF4-FFF2-40B4-BE49-F238E27FC236}">
                <a16:creationId xmlns:a16="http://schemas.microsoft.com/office/drawing/2014/main" id="{4ADD5105-DEF8-496C-A201-43333BEBB12A}"/>
              </a:ext>
            </a:extLst>
          </p:cNvPr>
          <p:cNvSpPr txBox="1"/>
          <p:nvPr/>
        </p:nvSpPr>
        <p:spPr>
          <a:xfrm>
            <a:off x="304800" y="2819400"/>
            <a:ext cx="8686800" cy="92333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Many of the places where Abraham stopped for some period of time before settling down became major shrines for the people of Israel and, later, for Samaritan Jews, Christians and Muslims</a:t>
            </a:r>
          </a:p>
        </p:txBody>
      </p:sp>
      <p:sp>
        <p:nvSpPr>
          <p:cNvPr id="5" name="TextBox 4">
            <a:extLst>
              <a:ext uri="{FF2B5EF4-FFF2-40B4-BE49-F238E27FC236}">
                <a16:creationId xmlns:a16="http://schemas.microsoft.com/office/drawing/2014/main" id="{2FD642C9-AAAF-4411-BF54-D1D20219DB9A}"/>
              </a:ext>
            </a:extLst>
          </p:cNvPr>
          <p:cNvSpPr txBox="1"/>
          <p:nvPr/>
        </p:nvSpPr>
        <p:spPr>
          <a:xfrm>
            <a:off x="304800" y="3962400"/>
            <a:ext cx="868680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It’s fascinating to think that events that took place thousands of years in the past still affect current events </a:t>
            </a:r>
          </a:p>
        </p:txBody>
      </p:sp>
      <p:sp>
        <p:nvSpPr>
          <p:cNvPr id="3" name="Slide Number Placeholder 2">
            <a:extLst>
              <a:ext uri="{FF2B5EF4-FFF2-40B4-BE49-F238E27FC236}">
                <a16:creationId xmlns:a16="http://schemas.microsoft.com/office/drawing/2014/main" id="{913AB67C-EE68-4D97-946C-5761C4568072}"/>
              </a:ext>
            </a:extLst>
          </p:cNvPr>
          <p:cNvSpPr>
            <a:spLocks noGrp="1"/>
          </p:cNvSpPr>
          <p:nvPr>
            <p:ph type="sldNum" sz="quarter" idx="12"/>
          </p:nvPr>
        </p:nvSpPr>
        <p:spPr/>
        <p:txBody>
          <a:bodyPr/>
          <a:lstStyle/>
          <a:p>
            <a:r>
              <a:rPr lang="en-US" dirty="0"/>
              <a:t>3.</a:t>
            </a:r>
            <a:fld id="{30CDD7E6-7995-4B06-B6A5-4F15AD9DC82C}" type="slidenum">
              <a:rPr lang="en-US" smtClean="0"/>
              <a:pPr/>
              <a:t>8</a:t>
            </a:fld>
            <a:endParaRPr lang="en-US" dirty="0"/>
          </a:p>
        </p:txBody>
      </p:sp>
    </p:spTree>
    <p:extLst>
      <p:ext uri="{BB962C8B-B14F-4D97-AF65-F5344CB8AC3E}">
        <p14:creationId xmlns:p14="http://schemas.microsoft.com/office/powerpoint/2010/main" val="21975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7"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6346546"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What Were Some of Those Shrines?</a:t>
            </a:r>
          </a:p>
        </p:txBody>
      </p:sp>
      <p:sp>
        <p:nvSpPr>
          <p:cNvPr id="3" name="TextBox 2"/>
          <p:cNvSpPr txBox="1"/>
          <p:nvPr/>
        </p:nvSpPr>
        <p:spPr>
          <a:xfrm>
            <a:off x="4191000" y="6096000"/>
            <a:ext cx="4800600" cy="746358"/>
          </a:xfrm>
          <a:prstGeom prst="rect">
            <a:avLst/>
          </a:prstGeom>
          <a:noFill/>
        </p:spPr>
        <p:txBody>
          <a:bodyPr wrap="square" rtlCol="0">
            <a:spAutoFit/>
          </a:bodyPr>
          <a:lstStyle/>
          <a:p>
            <a:pPr marL="57150" defTabSz="285750">
              <a:lnSpc>
                <a:spcPts val="1700"/>
              </a:lnSpc>
              <a:buFont typeface="Arial" panose="020B0604020202020204" pitchFamily="34" charset="0"/>
              <a:buChar char="•"/>
            </a:pPr>
            <a:r>
              <a:rPr lang="en-US" sz="1700" b="1" dirty="0">
                <a:latin typeface="Arial" pitchFamily="34" charset="0"/>
                <a:cs typeface="Arial" pitchFamily="34" charset="0"/>
              </a:rPr>
              <a:t> 	</a:t>
            </a:r>
            <a:r>
              <a:rPr lang="en-US" sz="1700" b="1" dirty="0">
                <a:solidFill>
                  <a:srgbClr val="009900"/>
                </a:solidFill>
                <a:latin typeface="Arial" pitchFamily="34" charset="0"/>
                <a:cs typeface="Arial" pitchFamily="34" charset="0"/>
              </a:rPr>
              <a:t>Salem</a:t>
            </a:r>
            <a:r>
              <a:rPr lang="en-US" sz="1700" b="1" dirty="0">
                <a:latin typeface="Arial" pitchFamily="34" charset="0"/>
                <a:cs typeface="Arial" pitchFamily="34" charset="0"/>
              </a:rPr>
              <a:t>		after a battle, Abraham met 	Melchizidek the King/Priest of </a:t>
            </a:r>
            <a:r>
              <a:rPr lang="en-US" sz="1700" b="1" dirty="0">
                <a:solidFill>
                  <a:srgbClr val="009900"/>
                </a:solidFill>
                <a:latin typeface="Arial" pitchFamily="34" charset="0"/>
                <a:cs typeface="Arial" pitchFamily="34" charset="0"/>
              </a:rPr>
              <a:t>Salem now 	called Jerusalem</a:t>
            </a:r>
          </a:p>
        </p:txBody>
      </p:sp>
      <p:sp>
        <p:nvSpPr>
          <p:cNvPr id="1028" name="Rectangle 4"/>
          <p:cNvSpPr>
            <a:spLocks noChangeArrowheads="1"/>
          </p:cNvSpPr>
          <p:nvPr/>
        </p:nvSpPr>
        <p:spPr bwMode="auto">
          <a:xfrm>
            <a:off x="304800" y="4114800"/>
            <a:ext cx="3962400" cy="2369880"/>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The L</a:t>
            </a:r>
            <a:r>
              <a:rPr kumimoji="0" lang="en-US" sz="1400" b="1" i="1" u="none" strike="noStrike" cap="none" normalizeH="0" baseline="0" dirty="0" bmk="">
                <a:ln>
                  <a:noFill/>
                </a:ln>
                <a:solidFill>
                  <a:srgbClr val="333333"/>
                </a:solidFill>
                <a:effectLst>
                  <a:outerShdw blurRad="38100" dist="38100" dir="2700000" algn="tl">
                    <a:srgbClr val="000000">
                      <a:alpha val="43137"/>
                    </a:srgbClr>
                  </a:outerShdw>
                </a:effectLst>
                <a:latin typeface="Arial" pitchFamily="34" charset="0"/>
                <a:cs typeface="Arial" pitchFamily="34" charset="0"/>
              </a:rPr>
              <a:t>ORD</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 said to Abram: Go forth</a:t>
            </a:r>
            <a:r>
              <a:rPr lang="en-US" sz="1400" b="1" i="1" baseline="30000"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from your land, your relatives, and from your father’s house to a land that I will show you.</a:t>
            </a:r>
            <a:r>
              <a:rPr lang="en-US" sz="1400" b="1" i="1" baseline="30000"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lang="en-US" sz="1400" b="1" i="1"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I will make of you a great nation, and I will bless you; I will make your name great, so that you will be a blessing.</a:t>
            </a:r>
            <a:r>
              <a:rPr lang="en-US" sz="1400" b="1" i="1" baseline="30000"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lang="en-US" sz="1400" b="1" i="1"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I will bless those who bless you and curse those who curse you. All the families of the earth will find blessing in you.</a:t>
            </a:r>
            <a:r>
              <a:rPr lang="en-US" sz="1400" b="1" i="1" baseline="30000"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lang="en-US" sz="1400" b="1" i="1" dirty="0" bmk="">
                <a:solidFill>
                  <a:srgbClr val="008061"/>
                </a:solidFill>
                <a:effectLst>
                  <a:outerShdw blurRad="38100" dist="38100" dir="2700000" algn="tl">
                    <a:srgbClr val="000000">
                      <a:alpha val="43137"/>
                    </a:srgbClr>
                  </a:outerShdw>
                </a:effectLst>
                <a:latin typeface="Arial" pitchFamily="34" charset="0"/>
                <a:cs typeface="Arial" pitchFamily="34" charset="0"/>
              </a:rPr>
              <a:t> </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Abram went as the L</a:t>
            </a:r>
            <a:r>
              <a:rPr kumimoji="0" lang="en-US" sz="1400" b="1" i="1" u="none" strike="noStrike" cap="none" normalizeH="0" baseline="0" dirty="0" bmk="">
                <a:ln>
                  <a:noFill/>
                </a:ln>
                <a:solidFill>
                  <a:srgbClr val="333333"/>
                </a:solidFill>
                <a:effectLst>
                  <a:outerShdw blurRad="38100" dist="38100" dir="2700000" algn="tl">
                    <a:srgbClr val="000000">
                      <a:alpha val="43137"/>
                    </a:srgbClr>
                  </a:outerShdw>
                </a:effectLst>
                <a:latin typeface="Arial" pitchFamily="34" charset="0"/>
                <a:cs typeface="Arial" pitchFamily="34" charset="0"/>
              </a:rPr>
              <a:t>ORD</a:t>
            </a:r>
            <a:r>
              <a:rPr kumimoji="0" lang="en-US" sz="1400" b="1" i="1" u="none" strike="noStrike" cap="none" normalizeH="0" baseline="0" dirty="0" bmk="">
                <a:ln>
                  <a:noFill/>
                </a:ln>
                <a:solidFill>
                  <a:srgbClr val="000000"/>
                </a:solidFill>
                <a:effectLst>
                  <a:outerShdw blurRad="38100" dist="38100" dir="2700000" algn="tl">
                    <a:srgbClr val="000000">
                      <a:alpha val="43137"/>
                    </a:srgbClr>
                  </a:outerShdw>
                </a:effectLst>
                <a:latin typeface="Arial" pitchFamily="34" charset="0"/>
                <a:cs typeface="Arial" pitchFamily="34" charset="0"/>
              </a:rPr>
              <a:t> directed him, and Lot went with him. Abram was seventy-five years old when he left Haran  (Gen 12:1-4)</a:t>
            </a:r>
            <a:endParaRPr kumimoji="0" lang="en-US" sz="1400" b="1" i="1" u="none" strike="noStrike" cap="none" normalizeH="0" baseline="0" dirty="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4" name="Rectangle 3"/>
          <p:cNvSpPr/>
          <p:nvPr/>
        </p:nvSpPr>
        <p:spPr>
          <a:xfrm>
            <a:off x="4267200" y="4800600"/>
            <a:ext cx="4572000" cy="1182375"/>
          </a:xfrm>
          <a:prstGeom prst="rect">
            <a:avLst/>
          </a:prstGeom>
        </p:spPr>
        <p:txBody>
          <a:bodyPr>
            <a:spAutoFit/>
          </a:bodyPr>
          <a:lstStyle/>
          <a:p>
            <a:pPr indent="3175">
              <a:lnSpc>
                <a:spcPts val="1700"/>
              </a:lnSpc>
              <a:buFont typeface="Arial" panose="020B0604020202020204" pitchFamily="34" charset="0"/>
              <a:buChar char="•"/>
              <a:tabLst>
                <a:tab pos="288925" algn="l"/>
              </a:tabLst>
            </a:pPr>
            <a:r>
              <a:rPr lang="en-US" sz="1700" b="1" dirty="0">
                <a:latin typeface="Arial" pitchFamily="34" charset="0"/>
                <a:cs typeface="Arial" pitchFamily="34" charset="0"/>
              </a:rPr>
              <a:t> 	</a:t>
            </a:r>
            <a:r>
              <a:rPr lang="en-US" sz="1700" b="1" dirty="0">
                <a:solidFill>
                  <a:srgbClr val="009900"/>
                </a:solidFill>
                <a:latin typeface="Arial" pitchFamily="34" charset="0"/>
                <a:cs typeface="Arial" pitchFamily="34" charset="0"/>
              </a:rPr>
              <a:t>Hebron</a:t>
            </a:r>
            <a:r>
              <a:rPr lang="en-US" sz="1700" b="1" dirty="0">
                <a:latin typeface="Arial" pitchFamily="34" charset="0"/>
                <a:cs typeface="Arial" pitchFamily="34" charset="0"/>
              </a:rPr>
              <a:t>	Abraham next moved to 	“the terebinths of Mamre” in </a:t>
            </a:r>
            <a:r>
              <a:rPr lang="en-US" sz="1700" b="1" dirty="0">
                <a:solidFill>
                  <a:srgbClr val="009900"/>
                </a:solidFill>
                <a:latin typeface="Arial" pitchFamily="34" charset="0"/>
                <a:cs typeface="Arial" pitchFamily="34" charset="0"/>
              </a:rPr>
              <a:t>Hebron</a:t>
            </a:r>
            <a:r>
              <a:rPr lang="en-US" sz="1700" b="1" dirty="0">
                <a:latin typeface="Arial" pitchFamily="34" charset="0"/>
                <a:cs typeface="Arial" pitchFamily="34" charset="0"/>
              </a:rPr>
              <a:t> 	where he built yet another altar.  It was 	here that Abraham was first referred to 	as a Hebrew  (Hebron is still Hebron)</a:t>
            </a:r>
          </a:p>
        </p:txBody>
      </p:sp>
      <p:sp>
        <p:nvSpPr>
          <p:cNvPr id="5" name="Rectangle 4"/>
          <p:cNvSpPr/>
          <p:nvPr/>
        </p:nvSpPr>
        <p:spPr>
          <a:xfrm>
            <a:off x="4343400" y="3048000"/>
            <a:ext cx="4572000" cy="1618392"/>
          </a:xfrm>
          <a:prstGeom prst="rect">
            <a:avLst/>
          </a:prstGeom>
        </p:spPr>
        <p:txBody>
          <a:bodyPr>
            <a:spAutoFit/>
          </a:bodyPr>
          <a:lstStyle/>
          <a:p>
            <a:pPr defTabSz="171450">
              <a:lnSpc>
                <a:spcPts val="1700"/>
              </a:lnSpc>
              <a:buFont typeface="Arial" panose="020B0604020202020204" pitchFamily="34" charset="0"/>
              <a:buChar char="•"/>
              <a:tabLst>
                <a:tab pos="0" algn="l"/>
                <a:tab pos="228600" algn="l"/>
              </a:tabLst>
            </a:pPr>
            <a:r>
              <a:rPr lang="en-US" sz="1700" b="1" dirty="0">
                <a:latin typeface="Arial" pitchFamily="34" charset="0"/>
                <a:cs typeface="Arial" pitchFamily="34" charset="0"/>
              </a:rPr>
              <a:t> 	</a:t>
            </a:r>
            <a:r>
              <a:rPr lang="en-US" sz="1700" b="1" dirty="0">
                <a:solidFill>
                  <a:srgbClr val="009900"/>
                </a:solidFill>
                <a:latin typeface="Arial" pitchFamily="34" charset="0"/>
                <a:cs typeface="Arial" pitchFamily="34" charset="0"/>
              </a:rPr>
              <a:t>Egypt	</a:t>
            </a:r>
            <a:r>
              <a:rPr lang="en-US" sz="1700" b="1" dirty="0">
                <a:latin typeface="Arial" pitchFamily="34" charset="0"/>
                <a:cs typeface="Arial" pitchFamily="34" charset="0"/>
              </a:rPr>
              <a:t>			Famine drove Abraham and 			his family into </a:t>
            </a:r>
            <a:r>
              <a:rPr lang="en-US" sz="1700" b="1" dirty="0">
                <a:solidFill>
                  <a:srgbClr val="009900"/>
                </a:solidFill>
                <a:latin typeface="Arial" pitchFamily="34" charset="0"/>
                <a:cs typeface="Arial" pitchFamily="34" charset="0"/>
              </a:rPr>
              <a:t>Egypt</a:t>
            </a:r>
            <a:r>
              <a:rPr lang="en-US" sz="1700" b="1" dirty="0">
                <a:latin typeface="Arial" pitchFamily="34" charset="0"/>
                <a:cs typeface="Arial" pitchFamily="34" charset="0"/>
              </a:rPr>
              <a:t>  (the first story of 			Sara as Abram’s sister).  This trip first 			established a relationship between 					Abram and Egypt that will play an 						important role in the history of his 					people  </a:t>
            </a:r>
          </a:p>
        </p:txBody>
      </p:sp>
      <p:sp>
        <p:nvSpPr>
          <p:cNvPr id="6" name="Rectangle 5"/>
          <p:cNvSpPr/>
          <p:nvPr/>
        </p:nvSpPr>
        <p:spPr>
          <a:xfrm>
            <a:off x="4377887" y="751165"/>
            <a:ext cx="4572000" cy="1182375"/>
          </a:xfrm>
          <a:prstGeom prst="rect">
            <a:avLst/>
          </a:prstGeom>
        </p:spPr>
        <p:txBody>
          <a:bodyPr>
            <a:spAutoFit/>
          </a:bodyPr>
          <a:lstStyle/>
          <a:p>
            <a:pPr>
              <a:lnSpc>
                <a:spcPts val="1700"/>
              </a:lnSpc>
              <a:buFont typeface="Arial" pitchFamily="34" charset="0"/>
              <a:buChar char="•"/>
              <a:tabLst>
                <a:tab pos="234950" algn="l"/>
              </a:tabLst>
            </a:pPr>
            <a:r>
              <a:rPr lang="en-US" sz="1700" b="1" dirty="0">
                <a:latin typeface="Arial" pitchFamily="34" charset="0"/>
                <a:cs typeface="Arial" pitchFamily="34" charset="0"/>
              </a:rPr>
              <a:t> 	</a:t>
            </a:r>
            <a:r>
              <a:rPr lang="en-US" sz="1700" b="1" dirty="0">
                <a:solidFill>
                  <a:srgbClr val="009900"/>
                </a:solidFill>
                <a:latin typeface="Arial" pitchFamily="34" charset="0"/>
                <a:cs typeface="Arial" pitchFamily="34" charset="0"/>
              </a:rPr>
              <a:t>Shechem</a:t>
            </a:r>
            <a:r>
              <a:rPr lang="en-US" sz="1700" b="1" dirty="0">
                <a:latin typeface="Arial" pitchFamily="34" charset="0"/>
                <a:cs typeface="Arial" pitchFamily="34" charset="0"/>
              </a:rPr>
              <a:t> 	God appeared to 	Abraham at Schechem and promised 	the land to him and </a:t>
            </a:r>
            <a:r>
              <a:rPr lang="en-US" sz="1700" b="1" u="sng" dirty="0">
                <a:latin typeface="Arial" pitchFamily="34" charset="0"/>
                <a:cs typeface="Arial" pitchFamily="34" charset="0"/>
              </a:rPr>
              <a:t>to his seed</a:t>
            </a:r>
            <a:r>
              <a:rPr lang="en-US" sz="1700" b="1" dirty="0">
                <a:latin typeface="Arial" pitchFamily="34" charset="0"/>
                <a:cs typeface="Arial" pitchFamily="34" charset="0"/>
              </a:rPr>
              <a:t>. Abram 	built an altar in Shechem in honor of 	God’s 	promise (Modern Nablus)</a:t>
            </a:r>
          </a:p>
        </p:txBody>
      </p:sp>
      <p:sp>
        <p:nvSpPr>
          <p:cNvPr id="7" name="Rectangle 6"/>
          <p:cNvSpPr/>
          <p:nvPr/>
        </p:nvSpPr>
        <p:spPr>
          <a:xfrm>
            <a:off x="4343400" y="1981200"/>
            <a:ext cx="4572000" cy="964367"/>
          </a:xfrm>
          <a:prstGeom prst="rect">
            <a:avLst/>
          </a:prstGeom>
        </p:spPr>
        <p:txBody>
          <a:bodyPr>
            <a:spAutoFit/>
          </a:bodyPr>
          <a:lstStyle/>
          <a:p>
            <a:pPr>
              <a:lnSpc>
                <a:spcPts val="1700"/>
              </a:lnSpc>
              <a:buFont typeface="Arial" pitchFamily="34" charset="0"/>
              <a:buChar char="•"/>
              <a:tabLst>
                <a:tab pos="228600" algn="l"/>
              </a:tabLst>
            </a:pPr>
            <a:r>
              <a:rPr lang="en-US" sz="1700" b="1" dirty="0">
                <a:latin typeface="Arial" pitchFamily="34" charset="0"/>
                <a:cs typeface="Arial" pitchFamily="34" charset="0"/>
              </a:rPr>
              <a:t> 	</a:t>
            </a:r>
            <a:r>
              <a:rPr lang="en-US" sz="1700" b="1" dirty="0">
                <a:solidFill>
                  <a:srgbClr val="009900"/>
                </a:solidFill>
                <a:latin typeface="Arial" pitchFamily="34" charset="0"/>
                <a:cs typeface="Arial" pitchFamily="34" charset="0"/>
              </a:rPr>
              <a:t>Bethel/Ai</a:t>
            </a:r>
            <a:r>
              <a:rPr lang="en-US" sz="1700" b="1" dirty="0">
                <a:latin typeface="Arial" pitchFamily="34" charset="0"/>
                <a:cs typeface="Arial" pitchFamily="34" charset="0"/>
              </a:rPr>
              <a:t>	Abraham encamped at a 	place “east of </a:t>
            </a:r>
            <a:r>
              <a:rPr lang="en-US" sz="1700" b="1" dirty="0">
                <a:solidFill>
                  <a:srgbClr val="009900"/>
                </a:solidFill>
                <a:latin typeface="Arial" pitchFamily="34" charset="0"/>
                <a:cs typeface="Arial" pitchFamily="34" charset="0"/>
              </a:rPr>
              <a:t>Bethe</a:t>
            </a:r>
            <a:r>
              <a:rPr lang="en-US" sz="1700" b="1" dirty="0">
                <a:solidFill>
                  <a:schemeClr val="tx2">
                    <a:lumMod val="75000"/>
                  </a:schemeClr>
                </a:solidFill>
                <a:latin typeface="Arial" pitchFamily="34" charset="0"/>
                <a:cs typeface="Arial" pitchFamily="34" charset="0"/>
              </a:rPr>
              <a:t>l</a:t>
            </a:r>
            <a:r>
              <a:rPr lang="en-US" sz="1700" b="1" dirty="0">
                <a:latin typeface="Arial" pitchFamily="34" charset="0"/>
                <a:cs typeface="Arial" pitchFamily="34" charset="0"/>
              </a:rPr>
              <a:t> and west of </a:t>
            </a:r>
            <a:r>
              <a:rPr lang="en-US" sz="1700" b="1" dirty="0">
                <a:solidFill>
                  <a:srgbClr val="009900"/>
                </a:solidFill>
                <a:latin typeface="Arial" pitchFamily="34" charset="0"/>
                <a:cs typeface="Arial" pitchFamily="34" charset="0"/>
              </a:rPr>
              <a:t>Ai</a:t>
            </a:r>
            <a:r>
              <a:rPr lang="en-US" sz="1700" b="1" dirty="0">
                <a:latin typeface="Arial" pitchFamily="34" charset="0"/>
                <a:cs typeface="Arial" pitchFamily="34" charset="0"/>
              </a:rPr>
              <a:t>”.  	Abram again built an altar there to the 	Lord.  (Modern Bethel is Baytin)</a:t>
            </a:r>
          </a:p>
        </p:txBody>
      </p:sp>
      <p:grpSp>
        <p:nvGrpSpPr>
          <p:cNvPr id="17" name="Group 16">
            <a:extLst>
              <a:ext uri="{FF2B5EF4-FFF2-40B4-BE49-F238E27FC236}">
                <a16:creationId xmlns:a16="http://schemas.microsoft.com/office/drawing/2014/main" id="{2CFD4AE9-A82B-4156-A90E-DBEB441673FD}"/>
              </a:ext>
            </a:extLst>
          </p:cNvPr>
          <p:cNvGrpSpPr/>
          <p:nvPr/>
        </p:nvGrpSpPr>
        <p:grpSpPr>
          <a:xfrm>
            <a:off x="457200" y="914400"/>
            <a:ext cx="3810350" cy="2640078"/>
            <a:chOff x="457200" y="914400"/>
            <a:chExt cx="3810350" cy="2640078"/>
          </a:xfrm>
        </p:grpSpPr>
        <p:grpSp>
          <p:nvGrpSpPr>
            <p:cNvPr id="11" name="Group 10"/>
            <p:cNvGrpSpPr/>
            <p:nvPr/>
          </p:nvGrpSpPr>
          <p:grpSpPr>
            <a:xfrm>
              <a:off x="457200" y="914400"/>
              <a:ext cx="3810350" cy="2640078"/>
              <a:chOff x="322729" y="941324"/>
              <a:chExt cx="3886200" cy="2420449"/>
            </a:xfrm>
          </p:grpSpPr>
          <p:sp>
            <p:nvSpPr>
              <p:cNvPr id="9" name="Rectangle 8"/>
              <p:cNvSpPr/>
              <p:nvPr/>
            </p:nvSpPr>
            <p:spPr>
              <a:xfrm>
                <a:off x="322729" y="941324"/>
                <a:ext cx="3886200" cy="24204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a:stretch>
                <a:fillRect/>
              </a:stretch>
            </p:blipFill>
            <p:spPr>
              <a:xfrm>
                <a:off x="382517" y="986502"/>
                <a:ext cx="3813664" cy="2375271"/>
              </a:xfrm>
              <a:prstGeom prst="rect">
                <a:avLst/>
              </a:prstGeom>
            </p:spPr>
          </p:pic>
        </p:grpSp>
        <p:sp>
          <p:nvSpPr>
            <p:cNvPr id="12" name="Rectangle 11"/>
            <p:cNvSpPr/>
            <p:nvPr/>
          </p:nvSpPr>
          <p:spPr>
            <a:xfrm>
              <a:off x="3640021" y="1268476"/>
              <a:ext cx="551329"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021021" y="2026599"/>
              <a:ext cx="170329" cy="232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447800" y="2438400"/>
              <a:ext cx="261610" cy="461665"/>
            </a:xfrm>
            <a:prstGeom prst="rect">
              <a:avLst/>
            </a:prstGeom>
            <a:noFill/>
          </p:spPr>
          <p:txBody>
            <a:bodyPr wrap="none" rtlCol="0">
              <a:spAutoFit/>
            </a:bodyPr>
            <a:lstStyle/>
            <a:p>
              <a:r>
                <a:rPr lang="en-US" sz="2400" dirty="0">
                  <a:solidFill>
                    <a:srgbClr val="FF0000"/>
                  </a:solidFill>
                </a:rPr>
                <a:t>.</a:t>
              </a:r>
            </a:p>
          </p:txBody>
        </p:sp>
        <p:sp>
          <p:nvSpPr>
            <p:cNvPr id="18" name="TextBox 17"/>
            <p:cNvSpPr txBox="1"/>
            <p:nvPr/>
          </p:nvSpPr>
          <p:spPr>
            <a:xfrm>
              <a:off x="1371600" y="2743200"/>
              <a:ext cx="527709" cy="253916"/>
            </a:xfrm>
            <a:prstGeom prst="rect">
              <a:avLst/>
            </a:prstGeom>
            <a:noFill/>
          </p:spPr>
          <p:txBody>
            <a:bodyPr wrap="none" rtlCol="0">
              <a:spAutoFit/>
            </a:bodyPr>
            <a:lstStyle/>
            <a:p>
              <a:r>
                <a:rPr lang="en-US" sz="1050" dirty="0">
                  <a:solidFill>
                    <a:srgbClr val="009900"/>
                  </a:solidFill>
                  <a:latin typeface="Berlin Sans FB" panose="020E0602020502020306" pitchFamily="34" charset="0"/>
                </a:rPr>
                <a:t>Salem</a:t>
              </a:r>
            </a:p>
          </p:txBody>
        </p:sp>
      </p:grpSp>
      <p:sp>
        <p:nvSpPr>
          <p:cNvPr id="15" name="Slide Number Placeholder 14">
            <a:extLst>
              <a:ext uri="{FF2B5EF4-FFF2-40B4-BE49-F238E27FC236}">
                <a16:creationId xmlns:a16="http://schemas.microsoft.com/office/drawing/2014/main" id="{35B0FB60-13FE-4F46-83E7-568C12986C70}"/>
              </a:ext>
            </a:extLst>
          </p:cNvPr>
          <p:cNvSpPr>
            <a:spLocks noGrp="1"/>
          </p:cNvSpPr>
          <p:nvPr>
            <p:ph type="sldNum" sz="quarter" idx="12"/>
          </p:nvPr>
        </p:nvSpPr>
        <p:spPr/>
        <p:txBody>
          <a:bodyPr/>
          <a:lstStyle/>
          <a:p>
            <a:r>
              <a:rPr lang="en-US" dirty="0"/>
              <a:t>3.</a:t>
            </a:r>
            <a:fld id="{30CDD7E6-7995-4B06-B6A5-4F15AD9DC82C}" type="slidenum">
              <a:rPr lang="en-US" smtClean="0"/>
              <a:pPr/>
              <a:t>9</a:t>
            </a:fld>
            <a:endParaRPr lang="en-US" dirty="0"/>
          </a:p>
        </p:txBody>
      </p:sp>
    </p:spTree>
    <p:extLst>
      <p:ext uri="{BB962C8B-B14F-4D97-AF65-F5344CB8AC3E}">
        <p14:creationId xmlns:p14="http://schemas.microsoft.com/office/powerpoint/2010/main" val="13261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28" grpId="0"/>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6832961"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Who Were Some of the People Abraham Met?</a:t>
            </a:r>
          </a:p>
        </p:txBody>
      </p:sp>
      <p:sp>
        <p:nvSpPr>
          <p:cNvPr id="3" name="TextBox 2"/>
          <p:cNvSpPr txBox="1"/>
          <p:nvPr/>
        </p:nvSpPr>
        <p:spPr>
          <a:xfrm>
            <a:off x="457200" y="2667000"/>
            <a:ext cx="8492490" cy="2308324"/>
          </a:xfrm>
          <a:prstGeom prst="rect">
            <a:avLst/>
          </a:prstGeom>
          <a:noFill/>
        </p:spPr>
        <p:txBody>
          <a:bodyPr wrap="square" rtlCol="0">
            <a:spAutoFit/>
          </a:bodyPr>
          <a:lstStyle/>
          <a:p>
            <a:pPr>
              <a:tabLst>
                <a:tab pos="339725" algn="l"/>
              </a:tabLst>
            </a:pPr>
            <a:r>
              <a:rPr lang="en-US" b="1" dirty="0">
                <a:latin typeface="Arial" pitchFamily="34" charset="0"/>
                <a:cs typeface="Arial" pitchFamily="34" charset="0"/>
              </a:rPr>
              <a:t>Abraham wandered to the Negeb desert and encamped at the city of Gerar. There Abraham made a treaty with Abimelech, a Philistine and the King of Gerar.  Sarah, again pretending to be Abraham’s sister, is once again taken into Abimelech’s harem but God warned Abimelech in a dream.  Abraham and Abimelech made a covenant of peace at Beer-shebah. Abraham remained in the land of the Philistines for a significant period of time. It’s not clear if Abimelech is a name of a person or a title given to many kings in the region. </a:t>
            </a:r>
            <a:r>
              <a:rPr lang="en-US" b="1" i="1" dirty="0">
                <a:latin typeface="Arial" pitchFamily="34" charset="0"/>
                <a:cs typeface="Arial" pitchFamily="34" charset="0"/>
              </a:rPr>
              <a:t>Abi</a:t>
            </a:r>
            <a:r>
              <a:rPr lang="en-US" b="1" dirty="0">
                <a:latin typeface="Arial" pitchFamily="34" charset="0"/>
                <a:cs typeface="Arial" pitchFamily="34" charset="0"/>
              </a:rPr>
              <a:t> means “my father” and </a:t>
            </a:r>
            <a:r>
              <a:rPr lang="en-US" b="1" i="1" dirty="0">
                <a:latin typeface="Arial" pitchFamily="34" charset="0"/>
                <a:cs typeface="Arial" pitchFamily="34" charset="0"/>
              </a:rPr>
              <a:t>melech</a:t>
            </a:r>
            <a:r>
              <a:rPr lang="en-US" b="1" dirty="0">
                <a:latin typeface="Arial" pitchFamily="34" charset="0"/>
                <a:cs typeface="Arial" pitchFamily="34" charset="0"/>
              </a:rPr>
              <a:t> means “king”. (Gen. 20)</a:t>
            </a:r>
          </a:p>
        </p:txBody>
      </p:sp>
      <p:sp>
        <p:nvSpPr>
          <p:cNvPr id="4" name="Rectangle 3"/>
          <p:cNvSpPr/>
          <p:nvPr/>
        </p:nvSpPr>
        <p:spPr>
          <a:xfrm>
            <a:off x="125730" y="2209800"/>
            <a:ext cx="8763000" cy="369332"/>
          </a:xfrm>
          <a:prstGeom prst="rect">
            <a:avLst/>
          </a:prstGeom>
        </p:spPr>
        <p:txBody>
          <a:bodyPr wrap="square">
            <a:spAutoFit/>
          </a:bodyPr>
          <a:lstStyle/>
          <a:p>
            <a:pPr>
              <a:buFont typeface="Arial" pitchFamily="34" charset="0"/>
              <a:buChar char="•"/>
              <a:tabLst>
                <a:tab pos="339725" algn="l"/>
              </a:tabLst>
            </a:pPr>
            <a:r>
              <a:rPr lang="en-US" b="1" dirty="0">
                <a:solidFill>
                  <a:srgbClr val="0033CC"/>
                </a:solidFill>
                <a:latin typeface="Arial" pitchFamily="34" charset="0"/>
                <a:cs typeface="Arial" pitchFamily="34" charset="0"/>
              </a:rPr>
              <a:t> 	Abimelech, King of the Philistine city of Gerar</a:t>
            </a:r>
          </a:p>
        </p:txBody>
      </p:sp>
      <p:sp>
        <p:nvSpPr>
          <p:cNvPr id="7" name="TextBox 6">
            <a:extLst>
              <a:ext uri="{FF2B5EF4-FFF2-40B4-BE49-F238E27FC236}">
                <a16:creationId xmlns:a16="http://schemas.microsoft.com/office/drawing/2014/main" id="{DA8BC8AC-AB29-4095-A0F4-1D28A9E9678B}"/>
              </a:ext>
            </a:extLst>
          </p:cNvPr>
          <p:cNvSpPr txBox="1"/>
          <p:nvPr/>
        </p:nvSpPr>
        <p:spPr>
          <a:xfrm>
            <a:off x="457200" y="1219200"/>
            <a:ext cx="8686800" cy="923330"/>
          </a:xfrm>
          <a:prstGeom prst="rect">
            <a:avLst/>
          </a:prstGeom>
          <a:noFill/>
        </p:spPr>
        <p:txBody>
          <a:bodyPr wrap="square" rtlCol="0">
            <a:spAutoFit/>
          </a:bodyPr>
          <a:lstStyle/>
          <a:p>
            <a:pPr>
              <a:tabLst>
                <a:tab pos="339725" algn="l"/>
              </a:tabLst>
            </a:pPr>
            <a:r>
              <a:rPr lang="en-US" b="1" dirty="0">
                <a:latin typeface="Arial" pitchFamily="34" charset="0"/>
                <a:cs typeface="Arial" pitchFamily="34" charset="0"/>
              </a:rPr>
              <a:t>Abraham wandered into Egypt during a time of famine. The Pharaoh found Sarah, his wife (now at least near 70 years old and pretending to be his sister) to be very beautiful and tried to take her into his harem. (Gen. 12:10-20)</a:t>
            </a:r>
          </a:p>
        </p:txBody>
      </p:sp>
      <p:sp>
        <p:nvSpPr>
          <p:cNvPr id="8" name="Rectangle 7">
            <a:extLst>
              <a:ext uri="{FF2B5EF4-FFF2-40B4-BE49-F238E27FC236}">
                <a16:creationId xmlns:a16="http://schemas.microsoft.com/office/drawing/2014/main" id="{5B15E931-BAFC-4F17-9B5F-EA6DB48D6FCD}"/>
              </a:ext>
            </a:extLst>
          </p:cNvPr>
          <p:cNvSpPr/>
          <p:nvPr/>
        </p:nvSpPr>
        <p:spPr>
          <a:xfrm>
            <a:off x="125730" y="838200"/>
            <a:ext cx="8763000" cy="369332"/>
          </a:xfrm>
          <a:prstGeom prst="rect">
            <a:avLst/>
          </a:prstGeom>
        </p:spPr>
        <p:txBody>
          <a:bodyPr wrap="square">
            <a:spAutoFit/>
          </a:bodyPr>
          <a:lstStyle/>
          <a:p>
            <a:pPr>
              <a:buFont typeface="Arial" pitchFamily="34" charset="0"/>
              <a:buChar char="•"/>
              <a:tabLst>
                <a:tab pos="339725" algn="l"/>
              </a:tabLst>
            </a:pPr>
            <a:r>
              <a:rPr lang="en-US" b="1" dirty="0">
                <a:latin typeface="Arial" pitchFamily="34" charset="0"/>
                <a:cs typeface="Arial" pitchFamily="34" charset="0"/>
              </a:rPr>
              <a:t> 	</a:t>
            </a:r>
            <a:r>
              <a:rPr lang="en-US" b="1" dirty="0">
                <a:solidFill>
                  <a:srgbClr val="0033CC"/>
                </a:solidFill>
                <a:latin typeface="Arial" pitchFamily="34" charset="0"/>
                <a:cs typeface="Arial" pitchFamily="34" charset="0"/>
              </a:rPr>
              <a:t>The Pharaoh of Egypt</a:t>
            </a:r>
          </a:p>
        </p:txBody>
      </p:sp>
      <p:sp>
        <p:nvSpPr>
          <p:cNvPr id="12" name="TextBox 11">
            <a:extLst>
              <a:ext uri="{FF2B5EF4-FFF2-40B4-BE49-F238E27FC236}">
                <a16:creationId xmlns:a16="http://schemas.microsoft.com/office/drawing/2014/main" id="{FEBED1AF-A209-4FDF-8CF0-6D3DC4D82445}"/>
              </a:ext>
            </a:extLst>
          </p:cNvPr>
          <p:cNvSpPr txBox="1"/>
          <p:nvPr/>
        </p:nvSpPr>
        <p:spPr>
          <a:xfrm>
            <a:off x="457200" y="5562600"/>
            <a:ext cx="8686800" cy="1200329"/>
          </a:xfrm>
          <a:prstGeom prst="rect">
            <a:avLst/>
          </a:prstGeom>
          <a:noFill/>
        </p:spPr>
        <p:txBody>
          <a:bodyPr wrap="square" rtlCol="0">
            <a:spAutoFit/>
          </a:bodyPr>
          <a:lstStyle/>
          <a:p>
            <a:pPr>
              <a:tabLst>
                <a:tab pos="339725" algn="l"/>
              </a:tabLst>
            </a:pPr>
            <a:r>
              <a:rPr lang="en-US" b="1" dirty="0">
                <a:latin typeface="Arial" pitchFamily="34" charset="0"/>
                <a:cs typeface="Arial" pitchFamily="34" charset="0"/>
              </a:rPr>
              <a:t>Melchizedek offered bread and wine to Abraham in the city that was later to become Jerusalem. Melchi means “my king”. The name could mean “My king is righteous” or “My king is Zedek”. Salem is later called Jeru-salem. </a:t>
            </a:r>
          </a:p>
          <a:p>
            <a:pPr>
              <a:tabLst>
                <a:tab pos="339725" algn="l"/>
              </a:tabLst>
            </a:pPr>
            <a:r>
              <a:rPr lang="en-US" b="1" dirty="0">
                <a:latin typeface="Arial" pitchFamily="34" charset="0"/>
                <a:cs typeface="Arial" pitchFamily="34" charset="0"/>
              </a:rPr>
              <a:t>(Gen. 14:18-20)</a:t>
            </a:r>
          </a:p>
        </p:txBody>
      </p:sp>
      <p:sp>
        <p:nvSpPr>
          <p:cNvPr id="13" name="Rectangle 12">
            <a:extLst>
              <a:ext uri="{FF2B5EF4-FFF2-40B4-BE49-F238E27FC236}">
                <a16:creationId xmlns:a16="http://schemas.microsoft.com/office/drawing/2014/main" id="{678C6BBC-E16C-42C1-9C31-042DFE50B765}"/>
              </a:ext>
            </a:extLst>
          </p:cNvPr>
          <p:cNvSpPr/>
          <p:nvPr/>
        </p:nvSpPr>
        <p:spPr>
          <a:xfrm>
            <a:off x="125730" y="5105400"/>
            <a:ext cx="8763000" cy="369332"/>
          </a:xfrm>
          <a:prstGeom prst="rect">
            <a:avLst/>
          </a:prstGeom>
        </p:spPr>
        <p:txBody>
          <a:bodyPr wrap="square">
            <a:spAutoFit/>
          </a:bodyPr>
          <a:lstStyle/>
          <a:p>
            <a:pPr>
              <a:buFont typeface="Arial" pitchFamily="34" charset="0"/>
              <a:buChar char="•"/>
              <a:tabLst>
                <a:tab pos="339725" algn="l"/>
              </a:tabLst>
            </a:pPr>
            <a:r>
              <a:rPr lang="en-US" b="1" dirty="0">
                <a:latin typeface="Arial" pitchFamily="34" charset="0"/>
                <a:cs typeface="Arial" pitchFamily="34" charset="0"/>
              </a:rPr>
              <a:t> 	</a:t>
            </a:r>
            <a:r>
              <a:rPr lang="en-US" b="1" dirty="0">
                <a:solidFill>
                  <a:srgbClr val="0033CC"/>
                </a:solidFill>
                <a:latin typeface="Arial" pitchFamily="34" charset="0"/>
                <a:cs typeface="Arial" pitchFamily="34" charset="0"/>
              </a:rPr>
              <a:t>Melchizedek, Priest-King of Salem</a:t>
            </a:r>
          </a:p>
        </p:txBody>
      </p:sp>
      <p:sp>
        <p:nvSpPr>
          <p:cNvPr id="6" name="Slide Number Placeholder 5">
            <a:extLst>
              <a:ext uri="{FF2B5EF4-FFF2-40B4-BE49-F238E27FC236}">
                <a16:creationId xmlns:a16="http://schemas.microsoft.com/office/drawing/2014/main" id="{1CCA9034-D7C0-4ACF-A11F-B7FAD2E0A805}"/>
              </a:ext>
            </a:extLst>
          </p:cNvPr>
          <p:cNvSpPr>
            <a:spLocks noGrp="1"/>
          </p:cNvSpPr>
          <p:nvPr>
            <p:ph type="sldNum" sz="quarter" idx="12"/>
          </p:nvPr>
        </p:nvSpPr>
        <p:spPr/>
        <p:txBody>
          <a:bodyPr/>
          <a:lstStyle/>
          <a:p>
            <a:r>
              <a:rPr lang="en-US" dirty="0"/>
              <a:t>3.</a:t>
            </a:r>
            <a:fld id="{30CDD7E6-7995-4B06-B6A5-4F15AD9DC82C}" type="slidenum">
              <a:rPr lang="en-US" smtClean="0"/>
              <a:pPr/>
              <a:t>10</a:t>
            </a:fld>
            <a:endParaRPr lang="en-US" dirty="0"/>
          </a:p>
        </p:txBody>
      </p:sp>
    </p:spTree>
    <p:extLst>
      <p:ext uri="{BB962C8B-B14F-4D97-AF65-F5344CB8AC3E}">
        <p14:creationId xmlns:p14="http://schemas.microsoft.com/office/powerpoint/2010/main" val="206481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8"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5703293"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More History of Abram/Abraham</a:t>
            </a:r>
          </a:p>
        </p:txBody>
      </p:sp>
      <p:sp>
        <p:nvSpPr>
          <p:cNvPr id="3" name="TextBox 2"/>
          <p:cNvSpPr txBox="1"/>
          <p:nvPr/>
        </p:nvSpPr>
        <p:spPr>
          <a:xfrm>
            <a:off x="76200" y="5238554"/>
            <a:ext cx="8686800" cy="1477328"/>
          </a:xfrm>
          <a:prstGeom prst="rect">
            <a:avLst/>
          </a:prstGeom>
          <a:noFill/>
        </p:spPr>
        <p:txBody>
          <a:bodyPr wrap="square" rtlCol="0">
            <a:spAutoFit/>
          </a:bodyPr>
          <a:lstStyle/>
          <a:p>
            <a:pPr marL="285750" indent="-285750">
              <a:buFont typeface="Arial" panose="020B0604020202020204" pitchFamily="34" charset="0"/>
              <a:buChar char="•"/>
              <a:tabLst>
                <a:tab pos="339725" algn="l"/>
              </a:tabLst>
            </a:pPr>
            <a:r>
              <a:rPr lang="en-US" b="1" dirty="0">
                <a:latin typeface="Arial" pitchFamily="34" charset="0"/>
                <a:cs typeface="Arial" pitchFamily="34" charset="0"/>
              </a:rPr>
              <a:t> Abraham wandered to the Negeb and encamped at Gerar.   </a:t>
            </a:r>
          </a:p>
          <a:p>
            <a:pPr>
              <a:tabLst>
                <a:tab pos="339725" algn="l"/>
                <a:tab pos="692150" algn="l"/>
              </a:tabLst>
            </a:pPr>
            <a:r>
              <a:rPr lang="en-US" b="1" dirty="0">
                <a:latin typeface="Arial" pitchFamily="34" charset="0"/>
                <a:cs typeface="Arial" pitchFamily="34" charset="0"/>
              </a:rPr>
              <a:t>	- 	There Abraham made a treaty with Abimelech, a Philistine and the King 		of Gerar.  The two made this covenant of peace at Beer-shebah. 			Abraham remained in the land of the Philistines for a significant period 		of time.</a:t>
            </a:r>
          </a:p>
        </p:txBody>
      </p:sp>
      <p:sp>
        <p:nvSpPr>
          <p:cNvPr id="4" name="Rectangle 3"/>
          <p:cNvSpPr/>
          <p:nvPr/>
        </p:nvSpPr>
        <p:spPr>
          <a:xfrm>
            <a:off x="152400" y="723893"/>
            <a:ext cx="9220200" cy="1200329"/>
          </a:xfrm>
          <a:prstGeom prst="rect">
            <a:avLst/>
          </a:prstGeom>
        </p:spPr>
        <p:txBody>
          <a:bodyPr wrap="square">
            <a:spAutoFit/>
          </a:bodyPr>
          <a:lstStyle/>
          <a:p>
            <a:pPr>
              <a:buFont typeface="Arial" pitchFamily="34" charset="0"/>
              <a:buChar char="•"/>
              <a:tabLst>
                <a:tab pos="339725" algn="l"/>
              </a:tabLst>
            </a:pPr>
            <a:r>
              <a:rPr lang="en-US" b="1" dirty="0">
                <a:latin typeface="Arial" pitchFamily="34" charset="0"/>
                <a:cs typeface="Arial" pitchFamily="34" charset="0"/>
              </a:rPr>
              <a:t> 	Ten years after Abram’s return from Egypt, his wife Sarai was well beyond 	the years of conception.  Sarai encouraged Abram to sleep with her 	Egyptian slave, Hagar.  Hagar gave birth to a son, Ishmael</a:t>
            </a:r>
          </a:p>
          <a:p>
            <a:pPr>
              <a:tabLst>
                <a:tab pos="339725" algn="l"/>
              </a:tabLst>
            </a:pPr>
            <a:endParaRPr lang="en-US" b="1" dirty="0">
              <a:latin typeface="Arial" pitchFamily="34" charset="0"/>
              <a:cs typeface="Arial" pitchFamily="34" charset="0"/>
            </a:endParaRPr>
          </a:p>
        </p:txBody>
      </p:sp>
      <p:sp>
        <p:nvSpPr>
          <p:cNvPr id="6" name="Rectangle 5"/>
          <p:cNvSpPr/>
          <p:nvPr/>
        </p:nvSpPr>
        <p:spPr>
          <a:xfrm>
            <a:off x="152400" y="1824579"/>
            <a:ext cx="8534400" cy="3416320"/>
          </a:xfrm>
          <a:prstGeom prst="rect">
            <a:avLst/>
          </a:prstGeom>
        </p:spPr>
        <p:txBody>
          <a:bodyPr wrap="square">
            <a:spAutoFit/>
          </a:bodyPr>
          <a:lstStyle/>
          <a:p>
            <a:pPr>
              <a:buFont typeface="Arial" pitchFamily="34" charset="0"/>
              <a:buChar char="•"/>
              <a:tabLst>
                <a:tab pos="339725" algn="l"/>
              </a:tabLst>
            </a:pPr>
            <a:r>
              <a:rPr lang="en-US" b="1" dirty="0">
                <a:latin typeface="Arial" pitchFamily="34" charset="0"/>
                <a:cs typeface="Arial" pitchFamily="34" charset="0"/>
              </a:rPr>
              <a:t> 	Thirteen years later, God made a covenant with Abram and promised him 	the entire land of Canaan</a:t>
            </a:r>
          </a:p>
          <a:p>
            <a:pPr>
              <a:tabLst>
                <a:tab pos="339725" algn="l"/>
                <a:tab pos="692150" algn="l"/>
              </a:tabLst>
            </a:pPr>
            <a:r>
              <a:rPr lang="en-US" b="1" dirty="0">
                <a:latin typeface="Arial" pitchFamily="34" charset="0"/>
                <a:cs typeface="Arial" pitchFamily="34" charset="0"/>
              </a:rPr>
              <a:t>	- 	God changed Abram’s name to Abraham and Sarai’s name to Sarah</a:t>
            </a:r>
          </a:p>
          <a:p>
            <a:pPr>
              <a:tabLst>
                <a:tab pos="339725" algn="l"/>
                <a:tab pos="692150" algn="l"/>
              </a:tabLst>
            </a:pPr>
            <a:r>
              <a:rPr lang="en-US" b="1" dirty="0">
                <a:latin typeface="Arial" pitchFamily="34" charset="0"/>
                <a:cs typeface="Arial" pitchFamily="34" charset="0"/>
              </a:rPr>
              <a:t>	- 	God required circumcision as a sign of the covenant</a:t>
            </a:r>
          </a:p>
          <a:p>
            <a:pPr>
              <a:tabLst>
                <a:tab pos="339725" algn="l"/>
                <a:tab pos="692150" algn="l"/>
              </a:tabLst>
            </a:pPr>
            <a:r>
              <a:rPr lang="en-US" b="1" dirty="0">
                <a:latin typeface="Arial" pitchFamily="34" charset="0"/>
                <a:cs typeface="Arial" pitchFamily="34" charset="0"/>
              </a:rPr>
              <a:t>	- 	Abraham had all the males in his household circumcised including 			Ishmael</a:t>
            </a:r>
          </a:p>
          <a:p>
            <a:pPr>
              <a:tabLst>
                <a:tab pos="339725" algn="l"/>
                <a:tab pos="692150" algn="l"/>
              </a:tabLst>
            </a:pPr>
            <a:r>
              <a:rPr lang="en-US" b="1" dirty="0">
                <a:latin typeface="Arial" pitchFamily="34" charset="0"/>
                <a:cs typeface="Arial" pitchFamily="34" charset="0"/>
              </a:rPr>
              <a:t>	- 	God promised Abraham a son through his wife Sarah, despite her age</a:t>
            </a:r>
          </a:p>
          <a:p>
            <a:pPr>
              <a:tabLst>
                <a:tab pos="339725" algn="l"/>
                <a:tab pos="692150" algn="l"/>
              </a:tabLst>
            </a:pPr>
            <a:r>
              <a:rPr lang="en-US" b="1" dirty="0">
                <a:latin typeface="Arial" pitchFamily="34" charset="0"/>
                <a:cs typeface="Arial" pitchFamily="34" charset="0"/>
              </a:rPr>
              <a:t>	- 	The next year, Sarah gave birth to Isaac</a:t>
            </a:r>
          </a:p>
          <a:p>
            <a:pPr>
              <a:tabLst>
                <a:tab pos="339725" algn="l"/>
                <a:tab pos="692150" algn="l"/>
              </a:tabLst>
            </a:pPr>
            <a:r>
              <a:rPr lang="en-US" b="1" dirty="0">
                <a:latin typeface="Arial" pitchFamily="34" charset="0"/>
                <a:cs typeface="Arial" pitchFamily="34" charset="0"/>
              </a:rPr>
              <a:t>	- 	Sarah found it difficult having Hagar and Ishmael around so Abraham 		banished them from his household. Yet God promised Hagar that 			Ishmael would beget a great nation of his own  (Gen. 17:20).  Islam 			claims Arab descent from Abraham through Ishmael</a:t>
            </a:r>
            <a:endParaRPr lang="en-US" dirty="0"/>
          </a:p>
        </p:txBody>
      </p:sp>
      <p:sp>
        <p:nvSpPr>
          <p:cNvPr id="5" name="Slide Number Placeholder 4">
            <a:extLst>
              <a:ext uri="{FF2B5EF4-FFF2-40B4-BE49-F238E27FC236}">
                <a16:creationId xmlns:a16="http://schemas.microsoft.com/office/drawing/2014/main" id="{3AAC6119-649F-4210-BFA4-F2ACFDC3E745}"/>
              </a:ext>
            </a:extLst>
          </p:cNvPr>
          <p:cNvSpPr>
            <a:spLocks noGrp="1"/>
          </p:cNvSpPr>
          <p:nvPr>
            <p:ph type="sldNum" sz="quarter" idx="12"/>
          </p:nvPr>
        </p:nvSpPr>
        <p:spPr/>
        <p:txBody>
          <a:bodyPr/>
          <a:lstStyle/>
          <a:p>
            <a:r>
              <a:rPr lang="en-US" dirty="0"/>
              <a:t>3.</a:t>
            </a:r>
            <a:fld id="{30CDD7E6-7995-4B06-B6A5-4F15AD9DC82C}" type="slidenum">
              <a:rPr lang="en-US" smtClean="0"/>
              <a:pPr/>
              <a:t>11</a:t>
            </a:fld>
            <a:endParaRPr lang="en-US" dirty="0"/>
          </a:p>
        </p:txBody>
      </p:sp>
    </p:spTree>
    <p:extLst>
      <p:ext uri="{BB962C8B-B14F-4D97-AF65-F5344CB8AC3E}">
        <p14:creationId xmlns:p14="http://schemas.microsoft.com/office/powerpoint/2010/main" val="288299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153400" cy="523220"/>
          </a:xfrm>
          <a:prstGeom prst="rect">
            <a:avLst/>
          </a:prstGeom>
          <a:noFill/>
        </p:spPr>
        <p:txBody>
          <a:bodyPr wrap="square" rtlCol="0">
            <a:spAutoFit/>
          </a:bodyPr>
          <a:lstStyle/>
          <a:p>
            <a:r>
              <a:rPr lang="en-US" sz="2800" b="1" dirty="0">
                <a:solidFill>
                  <a:srgbClr val="0033CC"/>
                </a:solidFill>
                <a:latin typeface="Arial" pitchFamily="34" charset="0"/>
                <a:cs typeface="Arial" pitchFamily="34" charset="0"/>
              </a:rPr>
              <a:t>What Was God’s Promise to Abraham?</a:t>
            </a:r>
          </a:p>
        </p:txBody>
      </p:sp>
      <p:sp>
        <p:nvSpPr>
          <p:cNvPr id="4" name="TextBox 3"/>
          <p:cNvSpPr txBox="1"/>
          <p:nvPr/>
        </p:nvSpPr>
        <p:spPr>
          <a:xfrm>
            <a:off x="304800" y="5867400"/>
            <a:ext cx="8610600" cy="8309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Interestingly, the Kingdom of Israel under David and Solomon expanded to almost exactly fit the dimensions of this promise leading some scholars to believe that the dimensions of the Promised Land weren’t written until the time of David</a:t>
            </a:r>
          </a:p>
        </p:txBody>
      </p:sp>
      <p:sp>
        <p:nvSpPr>
          <p:cNvPr id="3" name="Rectangle 2">
            <a:extLst>
              <a:ext uri="{FF2B5EF4-FFF2-40B4-BE49-F238E27FC236}">
                <a16:creationId xmlns:a16="http://schemas.microsoft.com/office/drawing/2014/main" id="{FA64D8A3-63D5-45C8-B481-5D7CE38667C5}"/>
              </a:ext>
            </a:extLst>
          </p:cNvPr>
          <p:cNvSpPr/>
          <p:nvPr/>
        </p:nvSpPr>
        <p:spPr>
          <a:xfrm>
            <a:off x="228600" y="685800"/>
            <a:ext cx="8915400" cy="954107"/>
          </a:xfrm>
          <a:prstGeom prst="rect">
            <a:avLst/>
          </a:prstGeom>
        </p:spPr>
        <p:txBody>
          <a:bodyPr wrap="square">
            <a:spAutoFit/>
          </a:bodyPr>
          <a:lstStyle/>
          <a:p>
            <a:r>
              <a:rPr lang="en-US" sz="1400" b="1" i="1" dirty="0">
                <a:solidFill>
                  <a:srgbClr val="0033CC"/>
                </a:solidFill>
                <a:latin typeface="Arial" pitchFamily="34" charset="0"/>
                <a:cs typeface="Arial" pitchFamily="34" charset="0"/>
              </a:rPr>
              <a:t>“On that day the LORD made a covenant with Abram, saying: ‘To your descendants I give this land, from the Wadi of Egypt to the Great River, the Euphrates,</a:t>
            </a:r>
            <a:r>
              <a:rPr lang="en-US" sz="1400" b="1" i="1" baseline="30000" dirty="0">
                <a:solidFill>
                  <a:srgbClr val="0033CC"/>
                </a:solidFill>
                <a:latin typeface="Arial" pitchFamily="34" charset="0"/>
                <a:cs typeface="Arial" pitchFamily="34" charset="0"/>
              </a:rPr>
              <a:t> </a:t>
            </a:r>
            <a:r>
              <a:rPr lang="en-US" sz="1400" b="1" i="1" dirty="0">
                <a:solidFill>
                  <a:srgbClr val="0033CC"/>
                </a:solidFill>
                <a:latin typeface="Arial" pitchFamily="34" charset="0"/>
                <a:cs typeface="Arial" pitchFamily="34" charset="0"/>
              </a:rPr>
              <a:t>the land of the Kenites, the Kenizzites, the Kadmonites, the Hittites, the Perizzites, the Rephaim, the Amorites, the Canaanites, the Girgashites, and the Jebusites’.”  Gen. 15:18-21</a:t>
            </a:r>
          </a:p>
        </p:txBody>
      </p:sp>
      <p:sp>
        <p:nvSpPr>
          <p:cNvPr id="5" name="Slide Number Placeholder 4">
            <a:extLst>
              <a:ext uri="{FF2B5EF4-FFF2-40B4-BE49-F238E27FC236}">
                <a16:creationId xmlns:a16="http://schemas.microsoft.com/office/drawing/2014/main" id="{8FCDF915-FCE6-4F7A-AD3C-A8D743C60C1A}"/>
              </a:ext>
            </a:extLst>
          </p:cNvPr>
          <p:cNvSpPr>
            <a:spLocks noGrp="1"/>
          </p:cNvSpPr>
          <p:nvPr>
            <p:ph type="sldNum" sz="quarter" idx="12"/>
          </p:nvPr>
        </p:nvSpPr>
        <p:spPr/>
        <p:txBody>
          <a:bodyPr/>
          <a:lstStyle/>
          <a:p>
            <a:r>
              <a:rPr lang="en-US" dirty="0"/>
              <a:t>3.</a:t>
            </a:r>
            <a:fld id="{30CDD7E6-7995-4B06-B6A5-4F15AD9DC82C}" type="slidenum">
              <a:rPr lang="en-US" smtClean="0"/>
              <a:pPr/>
              <a:t>12</a:t>
            </a:fld>
            <a:endParaRPr lang="en-US" dirty="0"/>
          </a:p>
        </p:txBody>
      </p:sp>
      <p:pic>
        <p:nvPicPr>
          <p:cNvPr id="9" name="Picture 2" descr="File:Greater Israel map.jpg">
            <a:hlinkClick r:id="rId2"/>
            <a:extLst>
              <a:ext uri="{FF2B5EF4-FFF2-40B4-BE49-F238E27FC236}">
                <a16:creationId xmlns:a16="http://schemas.microsoft.com/office/drawing/2014/main" id="{4794ECA6-6900-4F59-BFAD-2AB1DF7B2E6F}"/>
              </a:ext>
            </a:extLst>
          </p:cNvPr>
          <p:cNvPicPr>
            <a:picLocks noChangeAspect="1" noChangeArrowheads="1"/>
          </p:cNvPicPr>
          <p:nvPr/>
        </p:nvPicPr>
        <p:blipFill>
          <a:blip r:embed="rId3" cstate="print"/>
          <a:srcRect/>
          <a:stretch>
            <a:fillRect/>
          </a:stretch>
        </p:blipFill>
        <p:spPr bwMode="auto">
          <a:xfrm>
            <a:off x="1066800" y="1752600"/>
            <a:ext cx="6607653" cy="3906774"/>
          </a:xfrm>
          <a:prstGeom prst="rect">
            <a:avLst/>
          </a:prstGeom>
          <a:noFill/>
        </p:spPr>
      </p:pic>
    </p:spTree>
    <p:extLst>
      <p:ext uri="{BB962C8B-B14F-4D97-AF65-F5344CB8AC3E}">
        <p14:creationId xmlns:p14="http://schemas.microsoft.com/office/powerpoint/2010/main" val="385075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ap-canaan.gif"/>
          <p:cNvPicPr>
            <a:picLocks noChangeAspect="1" noChangeArrowheads="1"/>
          </p:cNvPicPr>
          <p:nvPr/>
        </p:nvPicPr>
        <p:blipFill>
          <a:blip r:embed="rId2" cstate="print"/>
          <a:srcRect/>
          <a:stretch>
            <a:fillRect/>
          </a:stretch>
        </p:blipFill>
        <p:spPr bwMode="auto">
          <a:xfrm>
            <a:off x="533400" y="304800"/>
            <a:ext cx="3333750" cy="5172075"/>
          </a:xfrm>
          <a:prstGeom prst="rect">
            <a:avLst/>
          </a:prstGeom>
          <a:noFill/>
        </p:spPr>
      </p:pic>
      <p:sp>
        <p:nvSpPr>
          <p:cNvPr id="3" name="TextBox 2"/>
          <p:cNvSpPr txBox="1"/>
          <p:nvPr/>
        </p:nvSpPr>
        <p:spPr>
          <a:xfrm>
            <a:off x="4267200" y="685800"/>
            <a:ext cx="4724400" cy="1066959"/>
          </a:xfrm>
          <a:prstGeom prst="rect">
            <a:avLst/>
          </a:prstGeom>
          <a:noFill/>
        </p:spPr>
        <p:txBody>
          <a:bodyPr wrap="square" rtlCol="0">
            <a:spAutoFit/>
          </a:bodyPr>
          <a:lstStyle/>
          <a:p>
            <a:pPr>
              <a:lnSpc>
                <a:spcPts val="1900"/>
              </a:lnSpc>
            </a:pPr>
            <a:r>
              <a:rPr lang="en-US" sz="1600" b="1" dirty="0">
                <a:latin typeface="Arial" pitchFamily="34" charset="0"/>
                <a:cs typeface="Arial" pitchFamily="34" charset="0"/>
              </a:rPr>
              <a:t>Abraham is seen as the Patriarch of the Hebrew people but just who are these Hebrews? They are Semites, that is, descendants of Shem, one of Noah’s sons </a:t>
            </a:r>
          </a:p>
        </p:txBody>
      </p:sp>
      <p:sp>
        <p:nvSpPr>
          <p:cNvPr id="4" name="Rectangle 3"/>
          <p:cNvSpPr/>
          <p:nvPr/>
        </p:nvSpPr>
        <p:spPr>
          <a:xfrm>
            <a:off x="304800" y="5562600"/>
            <a:ext cx="3733800" cy="830997"/>
          </a:xfrm>
          <a:prstGeom prst="rect">
            <a:avLst/>
          </a:prstGeom>
        </p:spPr>
        <p:txBody>
          <a:bodyPr wrap="square">
            <a:spAutoFit/>
          </a:bodyPr>
          <a:lstStyle/>
          <a:p>
            <a:r>
              <a:rPr lang="en-US" sz="1600" b="1" i="1" dirty="0">
                <a:solidFill>
                  <a:srgbClr val="008000"/>
                </a:solidFill>
              </a:rPr>
              <a:t>“A survivor came and brought the news to Abram the Hebrew” </a:t>
            </a:r>
          </a:p>
          <a:p>
            <a:r>
              <a:rPr lang="en-US" sz="1600" b="1" dirty="0"/>
              <a:t>Gen.14:13</a:t>
            </a:r>
          </a:p>
        </p:txBody>
      </p:sp>
      <p:sp>
        <p:nvSpPr>
          <p:cNvPr id="5" name="Rectangle 4"/>
          <p:cNvSpPr/>
          <p:nvPr/>
        </p:nvSpPr>
        <p:spPr>
          <a:xfrm>
            <a:off x="4191000" y="152400"/>
            <a:ext cx="4374916" cy="492443"/>
          </a:xfrm>
          <a:prstGeom prst="rect">
            <a:avLst/>
          </a:prstGeom>
        </p:spPr>
        <p:txBody>
          <a:bodyPr wrap="none">
            <a:spAutoFit/>
          </a:bodyPr>
          <a:lstStyle/>
          <a:p>
            <a:r>
              <a:rPr lang="en-US" sz="2600" b="1" dirty="0">
                <a:solidFill>
                  <a:srgbClr val="0033CC"/>
                </a:solidFill>
                <a:latin typeface="Arial" pitchFamily="34" charset="0"/>
                <a:cs typeface="Arial" pitchFamily="34" charset="0"/>
              </a:rPr>
              <a:t>Who were “the Hebrews”?</a:t>
            </a:r>
          </a:p>
        </p:txBody>
      </p:sp>
      <p:sp>
        <p:nvSpPr>
          <p:cNvPr id="2" name="Rectangle 1">
            <a:extLst>
              <a:ext uri="{FF2B5EF4-FFF2-40B4-BE49-F238E27FC236}">
                <a16:creationId xmlns:a16="http://schemas.microsoft.com/office/drawing/2014/main" id="{3E8D35BB-1AA1-4550-9E53-C293509259CC}"/>
              </a:ext>
            </a:extLst>
          </p:cNvPr>
          <p:cNvSpPr/>
          <p:nvPr/>
        </p:nvSpPr>
        <p:spPr>
          <a:xfrm>
            <a:off x="4267200" y="5029200"/>
            <a:ext cx="4572000" cy="1554272"/>
          </a:xfrm>
          <a:prstGeom prst="rect">
            <a:avLst/>
          </a:prstGeom>
        </p:spPr>
        <p:txBody>
          <a:bodyPr>
            <a:spAutoFit/>
          </a:bodyPr>
          <a:lstStyle/>
          <a:p>
            <a:pPr>
              <a:lnSpc>
                <a:spcPts val="1900"/>
              </a:lnSpc>
            </a:pPr>
            <a:r>
              <a:rPr lang="en-US" sz="1600" b="1" dirty="0">
                <a:latin typeface="Arial" pitchFamily="34" charset="0"/>
                <a:cs typeface="Arial" pitchFamily="34" charset="0"/>
              </a:rPr>
              <a:t>A question can be legitimately asked if calling Abram a Hebrew meant that he was seen as a one of the semi-nomads or that he was a descendant of Eber or…that the Egyptians came to refer to all semi-nomadic peoples as descendants of Eber </a:t>
            </a:r>
          </a:p>
        </p:txBody>
      </p:sp>
      <p:sp>
        <p:nvSpPr>
          <p:cNvPr id="6" name="Rectangle 5">
            <a:extLst>
              <a:ext uri="{FF2B5EF4-FFF2-40B4-BE49-F238E27FC236}">
                <a16:creationId xmlns:a16="http://schemas.microsoft.com/office/drawing/2014/main" id="{49A96776-FEC9-4E5C-990A-83AF7146EB18}"/>
              </a:ext>
            </a:extLst>
          </p:cNvPr>
          <p:cNvSpPr/>
          <p:nvPr/>
        </p:nvSpPr>
        <p:spPr>
          <a:xfrm>
            <a:off x="4267200" y="2743200"/>
            <a:ext cx="4572000" cy="2285241"/>
          </a:xfrm>
          <a:prstGeom prst="rect">
            <a:avLst/>
          </a:prstGeom>
        </p:spPr>
        <p:txBody>
          <a:bodyPr>
            <a:spAutoFit/>
          </a:bodyPr>
          <a:lstStyle/>
          <a:p>
            <a:pPr>
              <a:lnSpc>
                <a:spcPts val="1900"/>
              </a:lnSpc>
            </a:pPr>
            <a:r>
              <a:rPr lang="en-US" sz="1600" b="1" dirty="0">
                <a:latin typeface="Arial" panose="020B0604020202020204" pitchFamily="34" charset="0"/>
                <a:cs typeface="Arial" pitchFamily="34" charset="0"/>
              </a:rPr>
              <a:t>The origin of the word that is most accepted for ‘Hebrew’ is the word </a:t>
            </a:r>
            <a:r>
              <a:rPr lang="he-IL" sz="2000" b="1" dirty="0">
                <a:latin typeface="Arial" panose="020B0604020202020204" pitchFamily="34" charset="0"/>
                <a:cs typeface="+mj-cs"/>
              </a:rPr>
              <a:t>עִבְרִי</a:t>
            </a:r>
            <a:r>
              <a:rPr lang="he-IL" sz="2000" dirty="0">
                <a:latin typeface="Arial" panose="020B0604020202020204" pitchFamily="34" charset="0"/>
                <a:cs typeface="+mj-cs"/>
              </a:rPr>
              <a:t> </a:t>
            </a:r>
            <a:r>
              <a:rPr lang="en-US" sz="1600" dirty="0">
                <a:latin typeface="Arial" panose="020B0604020202020204" pitchFamily="34" charset="0"/>
                <a:cs typeface="Arial" panose="020B0604020202020204" pitchFamily="34" charset="0"/>
              </a:rPr>
              <a:t> </a:t>
            </a:r>
            <a:r>
              <a:rPr lang="en-US" sz="1600" b="1" dirty="0">
                <a:latin typeface="Arial" pitchFamily="34" charset="0"/>
                <a:cs typeface="Arial" pitchFamily="34" charset="0"/>
              </a:rPr>
              <a:t>(Ib-ri).  The word means “descendant of Eber (</a:t>
            </a:r>
            <a:r>
              <a:rPr lang="he-IL" sz="2000" b="1" dirty="0">
                <a:latin typeface="Arial" panose="020B0604020202020204" pitchFamily="34" charset="0"/>
                <a:cs typeface="+mj-cs"/>
              </a:rPr>
              <a:t>עֵ֫בֶר</a:t>
            </a:r>
            <a:r>
              <a:rPr lang="en-US" sz="1600" b="1"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a:t>
            </a:r>
            <a:r>
              <a:rPr lang="en-US" sz="1600" b="1" dirty="0">
                <a:latin typeface="Arial" panose="020B0604020202020204" pitchFamily="34" charset="0"/>
                <a:cs typeface="Arial" pitchFamily="34" charset="0"/>
              </a:rPr>
              <a:t> a child of Shem (Gen. 10:21-25).  The name Eber is related to the Hebrew verb a-bar (</a:t>
            </a:r>
            <a:r>
              <a:rPr lang="he-IL" sz="2000" b="1" dirty="0">
                <a:latin typeface="Arial" panose="020B0604020202020204" pitchFamily="34" charset="0"/>
                <a:cs typeface="+mj-cs"/>
              </a:rPr>
              <a:t>עָבַר</a:t>
            </a:r>
            <a:r>
              <a:rPr lang="en-US" sz="1600" b="1"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 </a:t>
            </a:r>
            <a:r>
              <a:rPr lang="en-US" sz="1600" b="1" dirty="0">
                <a:latin typeface="Arial" panose="020B0604020202020204" pitchFamily="34" charset="0"/>
                <a:cs typeface="Arial" pitchFamily="34" charset="0"/>
              </a:rPr>
              <a:t>to pass over or travel across.  The name could imply that the people of Eber originally came from across the Euphrates River </a:t>
            </a:r>
          </a:p>
        </p:txBody>
      </p:sp>
      <p:sp>
        <p:nvSpPr>
          <p:cNvPr id="7" name="Rectangle 6">
            <a:extLst>
              <a:ext uri="{FF2B5EF4-FFF2-40B4-BE49-F238E27FC236}">
                <a16:creationId xmlns:a16="http://schemas.microsoft.com/office/drawing/2014/main" id="{F1A891DC-DBBF-4AB1-8AF8-CA01BB6E6455}"/>
              </a:ext>
            </a:extLst>
          </p:cNvPr>
          <p:cNvSpPr/>
          <p:nvPr/>
        </p:nvSpPr>
        <p:spPr>
          <a:xfrm>
            <a:off x="4267200" y="1828800"/>
            <a:ext cx="4572000" cy="823302"/>
          </a:xfrm>
          <a:prstGeom prst="rect">
            <a:avLst/>
          </a:prstGeom>
        </p:spPr>
        <p:txBody>
          <a:bodyPr>
            <a:spAutoFit/>
          </a:bodyPr>
          <a:lstStyle/>
          <a:p>
            <a:pPr>
              <a:lnSpc>
                <a:spcPts val="1900"/>
              </a:lnSpc>
            </a:pPr>
            <a:r>
              <a:rPr lang="en-US" sz="1600" b="1" dirty="0">
                <a:latin typeface="Arial" pitchFamily="34" charset="0"/>
                <a:cs typeface="Arial" pitchFamily="34" charset="0"/>
              </a:rPr>
              <a:t>Some linguists think the work Hebrew comes from an Egyptian word a-pi-ru which means ‘nomads’</a:t>
            </a:r>
          </a:p>
        </p:txBody>
      </p:sp>
      <p:sp>
        <p:nvSpPr>
          <p:cNvPr id="8" name="Slide Number Placeholder 7">
            <a:extLst>
              <a:ext uri="{FF2B5EF4-FFF2-40B4-BE49-F238E27FC236}">
                <a16:creationId xmlns:a16="http://schemas.microsoft.com/office/drawing/2014/main" id="{5A1CEA12-FFF9-4E27-99E3-FB9C5214411D}"/>
              </a:ext>
            </a:extLst>
          </p:cNvPr>
          <p:cNvSpPr>
            <a:spLocks noGrp="1"/>
          </p:cNvSpPr>
          <p:nvPr>
            <p:ph type="sldNum" sz="quarter" idx="12"/>
          </p:nvPr>
        </p:nvSpPr>
        <p:spPr/>
        <p:txBody>
          <a:bodyPr/>
          <a:lstStyle/>
          <a:p>
            <a:r>
              <a:rPr lang="en-US" dirty="0"/>
              <a:t>3.</a:t>
            </a:r>
            <a:fld id="{30CDD7E6-7995-4B06-B6A5-4F15AD9DC82C}" type="slidenum">
              <a:rPr lang="en-US" smtClean="0"/>
              <a:pPr/>
              <a:t>13</a:t>
            </a:fld>
            <a:endParaRPr lang="en-US" dirty="0"/>
          </a:p>
        </p:txBody>
      </p:sp>
    </p:spTree>
    <p:extLst>
      <p:ext uri="{BB962C8B-B14F-4D97-AF65-F5344CB8AC3E}">
        <p14:creationId xmlns:p14="http://schemas.microsoft.com/office/powerpoint/2010/main" val="362274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2964273" cy="954107"/>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Who Were </a:t>
            </a:r>
          </a:p>
          <a:p>
            <a:r>
              <a:rPr lang="en-US" sz="2800" b="1" dirty="0">
                <a:solidFill>
                  <a:srgbClr val="0033CC"/>
                </a:solidFill>
                <a:latin typeface="Arial" pitchFamily="34" charset="0"/>
                <a:cs typeface="Arial" pitchFamily="34" charset="0"/>
              </a:rPr>
              <a:t>the Canaanites?</a:t>
            </a:r>
          </a:p>
        </p:txBody>
      </p:sp>
      <p:sp>
        <p:nvSpPr>
          <p:cNvPr id="5" name="TextBox 4"/>
          <p:cNvSpPr txBox="1"/>
          <p:nvPr/>
        </p:nvSpPr>
        <p:spPr>
          <a:xfrm>
            <a:off x="3886200" y="186943"/>
            <a:ext cx="5105400" cy="830997"/>
          </a:xfrm>
          <a:prstGeom prst="rect">
            <a:avLst/>
          </a:prstGeom>
          <a:noFill/>
        </p:spPr>
        <p:txBody>
          <a:bodyPr wrap="square" rtlCol="0">
            <a:spAutoFit/>
          </a:bodyPr>
          <a:lstStyle/>
          <a:p>
            <a:pPr>
              <a:buFont typeface="Arial" pitchFamily="34" charset="0"/>
              <a:buChar char="•"/>
              <a:tabLst>
                <a:tab pos="234950" algn="l"/>
              </a:tabLst>
            </a:pPr>
            <a:r>
              <a:rPr lang="en-US" sz="1600" b="1" dirty="0">
                <a:latin typeface="Arial" pitchFamily="34" charset="0"/>
                <a:cs typeface="Arial" pitchFamily="34" charset="0"/>
              </a:rPr>
              <a:t> 	The Canaanites were the original inhabitants of 	the Promised Land when Abram/Abraham first 	arrived in the region</a:t>
            </a:r>
          </a:p>
        </p:txBody>
      </p:sp>
      <p:sp>
        <p:nvSpPr>
          <p:cNvPr id="2" name="Rectangle 1">
            <a:extLst>
              <a:ext uri="{FF2B5EF4-FFF2-40B4-BE49-F238E27FC236}">
                <a16:creationId xmlns:a16="http://schemas.microsoft.com/office/drawing/2014/main" id="{4A253E31-0103-4D96-9F17-5C226004CCCC}"/>
              </a:ext>
            </a:extLst>
          </p:cNvPr>
          <p:cNvSpPr/>
          <p:nvPr/>
        </p:nvSpPr>
        <p:spPr>
          <a:xfrm>
            <a:off x="3886200" y="5943600"/>
            <a:ext cx="5943600" cy="830997"/>
          </a:xfrm>
          <a:prstGeom prst="rect">
            <a:avLst/>
          </a:prstGeom>
        </p:spPr>
        <p:txBody>
          <a:bodyPr wrap="square">
            <a:spAutoFit/>
          </a:bodyPr>
          <a:lstStyle/>
          <a:p>
            <a:pPr marL="285750" indent="-285750">
              <a:buFont typeface="Arial" panose="020B0604020202020204" pitchFamily="34" charset="0"/>
              <a:buChar char="•"/>
              <a:tabLst>
                <a:tab pos="285750" algn="l"/>
              </a:tabLst>
            </a:pPr>
            <a:r>
              <a:rPr lang="en-US" sz="1600" b="1" dirty="0">
                <a:latin typeface="Arial" pitchFamily="34" charset="0"/>
                <a:cs typeface="Arial" pitchFamily="34" charset="0"/>
              </a:rPr>
              <a:t>The Canaanites remained in conflict with the descendants of Abraham both politically and </a:t>
            </a:r>
          </a:p>
          <a:p>
            <a:pPr>
              <a:tabLst>
                <a:tab pos="285750" algn="l"/>
              </a:tabLst>
            </a:pPr>
            <a:r>
              <a:rPr lang="en-US" sz="1600" b="1" dirty="0">
                <a:latin typeface="Arial" pitchFamily="34" charset="0"/>
                <a:cs typeface="Arial" pitchFamily="34" charset="0"/>
              </a:rPr>
              <a:t>	religiously for many centuries</a:t>
            </a:r>
          </a:p>
        </p:txBody>
      </p:sp>
      <p:sp>
        <p:nvSpPr>
          <p:cNvPr id="3" name="Rectangle 2">
            <a:extLst>
              <a:ext uri="{FF2B5EF4-FFF2-40B4-BE49-F238E27FC236}">
                <a16:creationId xmlns:a16="http://schemas.microsoft.com/office/drawing/2014/main" id="{35825D7E-8E8D-4160-9ACD-E5EDFF254F08}"/>
              </a:ext>
            </a:extLst>
          </p:cNvPr>
          <p:cNvSpPr/>
          <p:nvPr/>
        </p:nvSpPr>
        <p:spPr>
          <a:xfrm>
            <a:off x="3962400" y="4267200"/>
            <a:ext cx="5029200" cy="1569660"/>
          </a:xfrm>
          <a:prstGeom prst="rect">
            <a:avLst/>
          </a:prstGeom>
        </p:spPr>
        <p:txBody>
          <a:bodyPr wrap="square">
            <a:spAutoFit/>
          </a:bodyPr>
          <a:lstStyle/>
          <a:p>
            <a:pPr>
              <a:buFont typeface="Arial" pitchFamily="34" charset="0"/>
              <a:buChar char="•"/>
              <a:tabLst>
                <a:tab pos="234950" algn="l"/>
              </a:tabLst>
            </a:pPr>
            <a:r>
              <a:rPr lang="en-US" sz="1600" b="1" dirty="0">
                <a:latin typeface="Arial" pitchFamily="34" charset="0"/>
                <a:cs typeface="Arial" pitchFamily="34" charset="0"/>
              </a:rPr>
              <a:t> 	The Canaanites worshipped Baal, the son of 	El, 	their supreme creator god.  The name Baal 	was not the actual name of the god but a 	substitution that meant something 	like ‘Lord’. 	The name of the god himself was probably Baal 	Hadad (akin to the Akkadian god Adad)</a:t>
            </a:r>
          </a:p>
        </p:txBody>
      </p:sp>
      <p:sp>
        <p:nvSpPr>
          <p:cNvPr id="6" name="Rectangle 5">
            <a:extLst>
              <a:ext uri="{FF2B5EF4-FFF2-40B4-BE49-F238E27FC236}">
                <a16:creationId xmlns:a16="http://schemas.microsoft.com/office/drawing/2014/main" id="{938E4410-757F-448F-885D-55A577E1B461}"/>
              </a:ext>
            </a:extLst>
          </p:cNvPr>
          <p:cNvSpPr/>
          <p:nvPr/>
        </p:nvSpPr>
        <p:spPr>
          <a:xfrm>
            <a:off x="3962400" y="1143000"/>
            <a:ext cx="5105400" cy="3046988"/>
          </a:xfrm>
          <a:prstGeom prst="rect">
            <a:avLst/>
          </a:prstGeom>
        </p:spPr>
        <p:txBody>
          <a:bodyPr wrap="square">
            <a:spAutoFit/>
          </a:bodyPr>
          <a:lstStyle/>
          <a:p>
            <a:pPr>
              <a:buFont typeface="Arial" pitchFamily="34" charset="0"/>
              <a:buChar char="•"/>
              <a:tabLst>
                <a:tab pos="234950" algn="l"/>
              </a:tabLst>
            </a:pPr>
            <a:r>
              <a:rPr lang="en-US" sz="1600" b="1" dirty="0">
                <a:latin typeface="Arial" pitchFamily="34" charset="0"/>
                <a:cs typeface="Arial" pitchFamily="34" charset="0"/>
              </a:rPr>
              <a:t> 	Though linguistically a Semitic people (sons of 	Shem), the Canaanites are said to be 	descendants of Noah’s son Ham (Gen. 9).  Ham 	was cursed by Noah when he failed to cover 	Noah’s nakedness. Noah went on to say, </a:t>
            </a:r>
            <a:r>
              <a:rPr lang="en-US" sz="1600" b="1" i="1" dirty="0">
                <a:solidFill>
                  <a:srgbClr val="0033CC"/>
                </a:solidFill>
                <a:latin typeface="Arial" pitchFamily="34" charset="0"/>
                <a:cs typeface="Arial" pitchFamily="34" charset="0"/>
              </a:rPr>
              <a:t>“May 	God give Japheth dwelling-space, and let him 	share the tents of Shem, but let Canaan be his 	slave.”</a:t>
            </a:r>
            <a:r>
              <a:rPr lang="en-US" sz="1600" b="1" dirty="0">
                <a:solidFill>
                  <a:srgbClr val="0033CC"/>
                </a:solidFill>
                <a:latin typeface="Arial" pitchFamily="34" charset="0"/>
                <a:cs typeface="Arial" pitchFamily="34" charset="0"/>
              </a:rPr>
              <a:t> </a:t>
            </a:r>
            <a:r>
              <a:rPr lang="en-US" sz="1600" b="1" dirty="0">
                <a:latin typeface="Arial" pitchFamily="34" charset="0"/>
                <a:cs typeface="Arial" pitchFamily="34" charset="0"/>
              </a:rPr>
              <a:t>Hamites are usually associated with 	Egypt and Africa.  Some speculate that, since 	Egypt dominated the region from time to 	time, the Canaanites became associated 	with them</a:t>
            </a:r>
          </a:p>
        </p:txBody>
      </p:sp>
      <p:sp>
        <p:nvSpPr>
          <p:cNvPr id="7" name="Slide Number Placeholder 6">
            <a:extLst>
              <a:ext uri="{FF2B5EF4-FFF2-40B4-BE49-F238E27FC236}">
                <a16:creationId xmlns:a16="http://schemas.microsoft.com/office/drawing/2014/main" id="{44DF17E6-B527-436F-8BCF-C9555E705C46}"/>
              </a:ext>
            </a:extLst>
          </p:cNvPr>
          <p:cNvSpPr>
            <a:spLocks noGrp="1"/>
          </p:cNvSpPr>
          <p:nvPr>
            <p:ph type="sldNum" sz="quarter" idx="12"/>
          </p:nvPr>
        </p:nvSpPr>
        <p:spPr/>
        <p:txBody>
          <a:bodyPr/>
          <a:lstStyle/>
          <a:p>
            <a:r>
              <a:rPr lang="en-US" dirty="0"/>
              <a:t>3.</a:t>
            </a:r>
            <a:fld id="{30CDD7E6-7995-4B06-B6A5-4F15AD9DC82C}" type="slidenum">
              <a:rPr lang="en-US" smtClean="0"/>
              <a:pPr/>
              <a:t>14</a:t>
            </a:fld>
            <a:endParaRPr lang="en-US" dirty="0"/>
          </a:p>
        </p:txBody>
      </p:sp>
      <p:pic>
        <p:nvPicPr>
          <p:cNvPr id="9" name="Picture 8">
            <a:extLst>
              <a:ext uri="{FF2B5EF4-FFF2-40B4-BE49-F238E27FC236}">
                <a16:creationId xmlns:a16="http://schemas.microsoft.com/office/drawing/2014/main" id="{EF68260E-32DA-41F5-8F2B-0AF4EA69E004}"/>
              </a:ext>
            </a:extLst>
          </p:cNvPr>
          <p:cNvPicPr>
            <a:picLocks noChangeAspect="1"/>
          </p:cNvPicPr>
          <p:nvPr/>
        </p:nvPicPr>
        <p:blipFill>
          <a:blip r:embed="rId2"/>
          <a:stretch>
            <a:fillRect/>
          </a:stretch>
        </p:blipFill>
        <p:spPr>
          <a:xfrm>
            <a:off x="304800" y="1295400"/>
            <a:ext cx="3405188" cy="4086225"/>
          </a:xfrm>
          <a:prstGeom prst="rect">
            <a:avLst/>
          </a:prstGeom>
        </p:spPr>
      </p:pic>
    </p:spTree>
    <p:extLst>
      <p:ext uri="{BB962C8B-B14F-4D97-AF65-F5344CB8AC3E}">
        <p14:creationId xmlns:p14="http://schemas.microsoft.com/office/powerpoint/2010/main" val="388368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504764" cy="430887"/>
          </a:xfrm>
          <a:prstGeom prst="rect">
            <a:avLst/>
          </a:prstGeom>
          <a:noFill/>
        </p:spPr>
        <p:txBody>
          <a:bodyPr wrap="none" rtlCol="0">
            <a:spAutoFit/>
          </a:bodyPr>
          <a:lstStyle/>
          <a:p>
            <a:r>
              <a:rPr lang="en-US" sz="2200" b="1" dirty="0">
                <a:solidFill>
                  <a:srgbClr val="0033CC"/>
                </a:solidFill>
                <a:latin typeface="Arial" pitchFamily="34" charset="0"/>
                <a:cs typeface="Arial" pitchFamily="34" charset="0"/>
              </a:rPr>
              <a:t>Who Were The Hebrew Patriarchs? Abraham, Isaac and Jacob</a:t>
            </a:r>
          </a:p>
        </p:txBody>
      </p:sp>
      <p:sp>
        <p:nvSpPr>
          <p:cNvPr id="3" name="TextBox 2"/>
          <p:cNvSpPr txBox="1"/>
          <p:nvPr/>
        </p:nvSpPr>
        <p:spPr>
          <a:xfrm>
            <a:off x="152400" y="764024"/>
            <a:ext cx="8686800" cy="528350"/>
          </a:xfrm>
          <a:prstGeom prst="rect">
            <a:avLst/>
          </a:prstGeom>
          <a:noFill/>
        </p:spPr>
        <p:txBody>
          <a:bodyPr wrap="square" rtlCol="0">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We know who Abraham was. Isaac was his son. Isaac was the boy that God told </a:t>
            </a:r>
          </a:p>
          <a:p>
            <a:pPr>
              <a:lnSpc>
                <a:spcPts val="1700"/>
              </a:lnSpc>
              <a:tabLst>
                <a:tab pos="233363" algn="l"/>
              </a:tabLst>
            </a:pPr>
            <a:r>
              <a:rPr lang="en-US" sz="1600" b="1" dirty="0">
                <a:latin typeface="Arial" pitchFamily="34" charset="0"/>
                <a:cs typeface="Arial" pitchFamily="34" charset="0"/>
              </a:rPr>
              <a:t>	Abraham to sacrifice on the heights of Mount Moriah (Gen. 22:1-19)</a:t>
            </a:r>
          </a:p>
        </p:txBody>
      </p:sp>
      <p:sp>
        <p:nvSpPr>
          <p:cNvPr id="4" name="Slide Number Placeholder 3">
            <a:extLst>
              <a:ext uri="{FF2B5EF4-FFF2-40B4-BE49-F238E27FC236}">
                <a16:creationId xmlns:a16="http://schemas.microsoft.com/office/drawing/2014/main" id="{0667A2CD-B0FE-4B51-A3E7-E94676316BCC}"/>
              </a:ext>
            </a:extLst>
          </p:cNvPr>
          <p:cNvSpPr>
            <a:spLocks noGrp="1"/>
          </p:cNvSpPr>
          <p:nvPr>
            <p:ph type="sldNum" sz="quarter" idx="12"/>
          </p:nvPr>
        </p:nvSpPr>
        <p:spPr/>
        <p:txBody>
          <a:bodyPr/>
          <a:lstStyle/>
          <a:p>
            <a:r>
              <a:rPr lang="en-US" dirty="0"/>
              <a:t>3.</a:t>
            </a:r>
            <a:fld id="{30CDD7E6-7995-4B06-B6A5-4F15AD9DC82C}" type="slidenum">
              <a:rPr lang="en-US" smtClean="0"/>
              <a:pPr/>
              <a:t>15</a:t>
            </a:fld>
            <a:endParaRPr lang="en-US" dirty="0"/>
          </a:p>
        </p:txBody>
      </p:sp>
      <p:sp>
        <p:nvSpPr>
          <p:cNvPr id="5" name="Rectangle 4">
            <a:extLst>
              <a:ext uri="{FF2B5EF4-FFF2-40B4-BE49-F238E27FC236}">
                <a16:creationId xmlns:a16="http://schemas.microsoft.com/office/drawing/2014/main" id="{D7961044-D00C-4B1D-9B79-DBDBBE2A54A1}"/>
              </a:ext>
            </a:extLst>
          </p:cNvPr>
          <p:cNvSpPr/>
          <p:nvPr/>
        </p:nvSpPr>
        <p:spPr>
          <a:xfrm>
            <a:off x="152400" y="5257800"/>
            <a:ext cx="9441180" cy="964367"/>
          </a:xfrm>
          <a:prstGeom prst="rect">
            <a:avLst/>
          </a:prstGeom>
        </p:spPr>
        <p:txBody>
          <a:bodyPr wrap="square">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Esau sought his own wife from the family of Ishmael.  Red-haired Esau then lived in 	the red clay land of Edom.  In Roman times, Edom was called Idumea, the birthplace 	of the family of Herod.  In a sense, Esau reclaimed his birthright two millennia later 	when Herod the Great became king in Jerusalem</a:t>
            </a:r>
          </a:p>
        </p:txBody>
      </p:sp>
      <p:sp>
        <p:nvSpPr>
          <p:cNvPr id="6" name="Rectangle 5">
            <a:extLst>
              <a:ext uri="{FF2B5EF4-FFF2-40B4-BE49-F238E27FC236}">
                <a16:creationId xmlns:a16="http://schemas.microsoft.com/office/drawing/2014/main" id="{C23569FB-9FC6-466D-AC7C-43A88D9383D9}"/>
              </a:ext>
            </a:extLst>
          </p:cNvPr>
          <p:cNvSpPr/>
          <p:nvPr/>
        </p:nvSpPr>
        <p:spPr>
          <a:xfrm>
            <a:off x="152400" y="4419600"/>
            <a:ext cx="9525000" cy="746358"/>
          </a:xfrm>
          <a:prstGeom prst="rect">
            <a:avLst/>
          </a:prstGeom>
        </p:spPr>
        <p:txBody>
          <a:bodyPr wrap="square">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Jacob also sought a wife while in Haran.  En route, Jacob stopped at Bethel where he 	had a vision of a ladder to heaven.  God renewed the covenant promise He made to 	Abraham there to Jacob</a:t>
            </a:r>
          </a:p>
        </p:txBody>
      </p:sp>
      <p:sp>
        <p:nvSpPr>
          <p:cNvPr id="7" name="Rectangle 6">
            <a:extLst>
              <a:ext uri="{FF2B5EF4-FFF2-40B4-BE49-F238E27FC236}">
                <a16:creationId xmlns:a16="http://schemas.microsoft.com/office/drawing/2014/main" id="{2C1FE054-6807-4A59-AF2D-E0F0A1365A83}"/>
              </a:ext>
            </a:extLst>
          </p:cNvPr>
          <p:cNvSpPr/>
          <p:nvPr/>
        </p:nvSpPr>
        <p:spPr>
          <a:xfrm>
            <a:off x="152400" y="3200400"/>
            <a:ext cx="8686800" cy="1182375"/>
          </a:xfrm>
          <a:prstGeom prst="rect">
            <a:avLst/>
          </a:prstGeom>
        </p:spPr>
        <p:txBody>
          <a:bodyPr wrap="square">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Isaac had since moved his own encampment to Beer-Lahai-Roi where he met 	Rebekah for the first time.  He later made her his wife.  Isaac and Rebekah had twin 	sons, Esau and Jacob.  Esau came out of the womb of Rebekah first but Jacob, with 	Rebekah’s help,  gained the patrimony by trickery.  Jacob fled back to Haran to 	escape Esau’s wrath.  </a:t>
            </a:r>
          </a:p>
        </p:txBody>
      </p:sp>
      <p:sp>
        <p:nvSpPr>
          <p:cNvPr id="8" name="Rectangle 7">
            <a:extLst>
              <a:ext uri="{FF2B5EF4-FFF2-40B4-BE49-F238E27FC236}">
                <a16:creationId xmlns:a16="http://schemas.microsoft.com/office/drawing/2014/main" id="{48E51822-F287-42CC-A159-03CF88F12272}"/>
              </a:ext>
            </a:extLst>
          </p:cNvPr>
          <p:cNvSpPr/>
          <p:nvPr/>
        </p:nvSpPr>
        <p:spPr>
          <a:xfrm>
            <a:off x="152400" y="2819400"/>
            <a:ext cx="8458200" cy="310341"/>
          </a:xfrm>
          <a:prstGeom prst="rect">
            <a:avLst/>
          </a:prstGeom>
        </p:spPr>
        <p:txBody>
          <a:bodyPr wrap="square">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Laban agreed to allow Rebekah to return with Eliezer to become Isaac’s wife</a:t>
            </a:r>
          </a:p>
        </p:txBody>
      </p:sp>
      <p:sp>
        <p:nvSpPr>
          <p:cNvPr id="9" name="Rectangle 8">
            <a:extLst>
              <a:ext uri="{FF2B5EF4-FFF2-40B4-BE49-F238E27FC236}">
                <a16:creationId xmlns:a16="http://schemas.microsoft.com/office/drawing/2014/main" id="{3A2B0E9F-81DD-4913-BDB9-94F9F2E2EEAD}"/>
              </a:ext>
            </a:extLst>
          </p:cNvPr>
          <p:cNvSpPr/>
          <p:nvPr/>
        </p:nvSpPr>
        <p:spPr>
          <a:xfrm>
            <a:off x="152400" y="2209800"/>
            <a:ext cx="8686800" cy="528350"/>
          </a:xfrm>
          <a:prstGeom prst="rect">
            <a:avLst/>
          </a:prstGeom>
        </p:spPr>
        <p:txBody>
          <a:bodyPr wrap="square">
            <a:spAutoFit/>
          </a:bodyPr>
          <a:lstStyle/>
          <a:p>
            <a:pPr marL="285750" indent="-285750">
              <a:lnSpc>
                <a:spcPts val="1700"/>
              </a:lnSpc>
              <a:buFont typeface="Arial" panose="020B0604020202020204" pitchFamily="34" charset="0"/>
              <a:buChar char="•"/>
              <a:tabLst>
                <a:tab pos="233363" algn="l"/>
              </a:tabLst>
            </a:pPr>
            <a:r>
              <a:rPr lang="en-US" sz="1600" b="1" dirty="0">
                <a:latin typeface="Arial" pitchFamily="34" charset="0"/>
                <a:cs typeface="Arial" pitchFamily="34" charset="0"/>
              </a:rPr>
              <a:t>Eliezer met Rebekah at a well (where Jacob would meet his wife and where Moses his wife.  We seem to have another pattern) and then met her brother Laban</a:t>
            </a:r>
          </a:p>
        </p:txBody>
      </p:sp>
      <p:sp>
        <p:nvSpPr>
          <p:cNvPr id="10" name="Rectangle 9">
            <a:extLst>
              <a:ext uri="{FF2B5EF4-FFF2-40B4-BE49-F238E27FC236}">
                <a16:creationId xmlns:a16="http://schemas.microsoft.com/office/drawing/2014/main" id="{687273C0-4963-4CAA-B69A-028FBEF75F7C}"/>
              </a:ext>
            </a:extLst>
          </p:cNvPr>
          <p:cNvSpPr/>
          <p:nvPr/>
        </p:nvSpPr>
        <p:spPr>
          <a:xfrm>
            <a:off x="152400" y="1371600"/>
            <a:ext cx="8382000" cy="746358"/>
          </a:xfrm>
          <a:prstGeom prst="rect">
            <a:avLst/>
          </a:prstGeom>
        </p:spPr>
        <p:txBody>
          <a:bodyPr wrap="square">
            <a:spAutoFit/>
          </a:bodyPr>
          <a:lstStyle/>
          <a:p>
            <a:pPr>
              <a:lnSpc>
                <a:spcPts val="1700"/>
              </a:lnSpc>
              <a:buFont typeface="Arial" pitchFamily="34" charset="0"/>
              <a:buChar char="•"/>
              <a:tabLst>
                <a:tab pos="233363" algn="l"/>
              </a:tabLst>
            </a:pPr>
            <a:r>
              <a:rPr lang="en-US" sz="1600" b="1" dirty="0">
                <a:latin typeface="Arial" pitchFamily="34" charset="0"/>
                <a:cs typeface="Arial" pitchFamily="34" charset="0"/>
              </a:rPr>
              <a:t> 	Abraham’s surviving brother, Nahor, was still living in the city of Haran.  Nahor 	had a family of his own including a granddaughter named Rebekah. Abraham sent </a:t>
            </a:r>
          </a:p>
          <a:p>
            <a:pPr>
              <a:lnSpc>
                <a:spcPts val="1700"/>
              </a:lnSpc>
              <a:tabLst>
                <a:tab pos="233363" algn="l"/>
              </a:tabLst>
            </a:pPr>
            <a:r>
              <a:rPr lang="en-US" sz="1600" b="1" dirty="0">
                <a:latin typeface="Arial" pitchFamily="34" charset="0"/>
                <a:cs typeface="Arial" pitchFamily="34" charset="0"/>
              </a:rPr>
              <a:t>	Eliezer, his chief servant, to his relatives in Haran to seek a wife for Isaac</a:t>
            </a:r>
          </a:p>
        </p:txBody>
      </p:sp>
    </p:spTree>
    <p:extLst>
      <p:ext uri="{BB962C8B-B14F-4D97-AF65-F5344CB8AC3E}">
        <p14:creationId xmlns:p14="http://schemas.microsoft.com/office/powerpoint/2010/main" val="233493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4371710" cy="461665"/>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Is Genesis Genuine History?</a:t>
            </a:r>
          </a:p>
        </p:txBody>
      </p:sp>
      <p:sp>
        <p:nvSpPr>
          <p:cNvPr id="3" name="TextBox 2"/>
          <p:cNvSpPr txBox="1"/>
          <p:nvPr/>
        </p:nvSpPr>
        <p:spPr>
          <a:xfrm>
            <a:off x="228600" y="764024"/>
            <a:ext cx="8686800" cy="310341"/>
          </a:xfrm>
          <a:prstGeom prst="rect">
            <a:avLst/>
          </a:prstGeom>
          <a:noFill/>
        </p:spPr>
        <p:txBody>
          <a:bodyPr wrap="square" rtlCol="0">
            <a:spAutoFit/>
          </a:bodyPr>
          <a:lstStyle/>
          <a:p>
            <a:pPr>
              <a:lnSpc>
                <a:spcPts val="1700"/>
              </a:lnSpc>
              <a:buFont typeface="Arial" pitchFamily="34" charset="0"/>
              <a:buChar char="•"/>
              <a:tabLst>
                <a:tab pos="233363" algn="l"/>
              </a:tabLst>
            </a:pPr>
            <a:r>
              <a:rPr lang="en-US" b="1" dirty="0">
                <a:latin typeface="Arial" pitchFamily="34" charset="0"/>
                <a:cs typeface="Arial" pitchFamily="34" charset="0"/>
              </a:rPr>
              <a:t> 	The stories of Abraham, Isaac and Jacob take place in historical times.  </a:t>
            </a:r>
          </a:p>
        </p:txBody>
      </p:sp>
      <p:sp>
        <p:nvSpPr>
          <p:cNvPr id="4" name="Slide Number Placeholder 3">
            <a:extLst>
              <a:ext uri="{FF2B5EF4-FFF2-40B4-BE49-F238E27FC236}">
                <a16:creationId xmlns:a16="http://schemas.microsoft.com/office/drawing/2014/main" id="{A1131EAE-7C26-478D-88E3-57622A2B2C6D}"/>
              </a:ext>
            </a:extLst>
          </p:cNvPr>
          <p:cNvSpPr>
            <a:spLocks noGrp="1"/>
          </p:cNvSpPr>
          <p:nvPr>
            <p:ph type="sldNum" sz="quarter" idx="12"/>
          </p:nvPr>
        </p:nvSpPr>
        <p:spPr/>
        <p:txBody>
          <a:bodyPr/>
          <a:lstStyle/>
          <a:p>
            <a:r>
              <a:rPr lang="en-US" dirty="0"/>
              <a:t>3.</a:t>
            </a:r>
            <a:fld id="{30CDD7E6-7995-4B06-B6A5-4F15AD9DC82C}" type="slidenum">
              <a:rPr lang="en-US" smtClean="0"/>
              <a:pPr/>
              <a:t>16</a:t>
            </a:fld>
            <a:endParaRPr lang="en-US" dirty="0"/>
          </a:p>
        </p:txBody>
      </p:sp>
      <p:sp>
        <p:nvSpPr>
          <p:cNvPr id="5" name="Rectangle 4">
            <a:extLst>
              <a:ext uri="{FF2B5EF4-FFF2-40B4-BE49-F238E27FC236}">
                <a16:creationId xmlns:a16="http://schemas.microsoft.com/office/drawing/2014/main" id="{F117D601-FACA-4165-A259-536581B3C841}"/>
              </a:ext>
            </a:extLst>
          </p:cNvPr>
          <p:cNvSpPr/>
          <p:nvPr/>
        </p:nvSpPr>
        <p:spPr>
          <a:xfrm>
            <a:off x="304800" y="5943600"/>
            <a:ext cx="8153400" cy="348813"/>
          </a:xfrm>
          <a:prstGeom prst="rect">
            <a:avLst/>
          </a:prstGeom>
        </p:spPr>
        <p:txBody>
          <a:bodyPr wrap="square">
            <a:spAutoFit/>
          </a:bodyPr>
          <a:lstStyle/>
          <a:p>
            <a:pPr>
              <a:lnSpc>
                <a:spcPts val="2000"/>
              </a:lnSpc>
              <a:tabLst>
                <a:tab pos="233363" algn="l"/>
              </a:tabLst>
            </a:pPr>
            <a:r>
              <a:rPr lang="en-US" b="1" dirty="0">
                <a:latin typeface="Arial" pitchFamily="34" charset="0"/>
                <a:cs typeface="Arial" pitchFamily="34" charset="0"/>
              </a:rPr>
              <a:t>We’ll examine these last two questions in the next slides</a:t>
            </a:r>
          </a:p>
        </p:txBody>
      </p:sp>
      <p:sp>
        <p:nvSpPr>
          <p:cNvPr id="6" name="Rectangle 5">
            <a:extLst>
              <a:ext uri="{FF2B5EF4-FFF2-40B4-BE49-F238E27FC236}">
                <a16:creationId xmlns:a16="http://schemas.microsoft.com/office/drawing/2014/main" id="{F720451D-8834-4AC9-BAC7-734325AB89CE}"/>
              </a:ext>
            </a:extLst>
          </p:cNvPr>
          <p:cNvSpPr/>
          <p:nvPr/>
        </p:nvSpPr>
        <p:spPr>
          <a:xfrm>
            <a:off x="209550" y="5181600"/>
            <a:ext cx="8458200" cy="605294"/>
          </a:xfrm>
          <a:prstGeom prst="rect">
            <a:avLst/>
          </a:prstGeom>
        </p:spPr>
        <p:txBody>
          <a:bodyPr wrap="square">
            <a:spAutoFit/>
          </a:bodyPr>
          <a:lstStyle/>
          <a:p>
            <a:pPr>
              <a:lnSpc>
                <a:spcPts val="2000"/>
              </a:lnSpc>
              <a:tabLst>
                <a:tab pos="233363" algn="l"/>
              </a:tabLst>
            </a:pPr>
            <a:r>
              <a:rPr lang="en-US" b="1" dirty="0">
                <a:latin typeface="Arial" pitchFamily="34" charset="0"/>
                <a:cs typeface="Arial" pitchFamily="34" charset="0"/>
              </a:rPr>
              <a:t>	-	We were told that Abraham encountered Melchizedek.  Who was he 		and where was Salem, the city which he ruled?</a:t>
            </a:r>
          </a:p>
        </p:txBody>
      </p:sp>
      <p:sp>
        <p:nvSpPr>
          <p:cNvPr id="7" name="Rectangle 6">
            <a:extLst>
              <a:ext uri="{FF2B5EF4-FFF2-40B4-BE49-F238E27FC236}">
                <a16:creationId xmlns:a16="http://schemas.microsoft.com/office/drawing/2014/main" id="{DC953D12-52D1-4B99-8591-19F7D97BEA01}"/>
              </a:ext>
            </a:extLst>
          </p:cNvPr>
          <p:cNvSpPr/>
          <p:nvPr/>
        </p:nvSpPr>
        <p:spPr>
          <a:xfrm>
            <a:off x="209550" y="4572000"/>
            <a:ext cx="8458200" cy="646331"/>
          </a:xfrm>
          <a:prstGeom prst="rect">
            <a:avLst/>
          </a:prstGeom>
        </p:spPr>
        <p:txBody>
          <a:bodyPr wrap="square">
            <a:spAutoFit/>
          </a:bodyPr>
          <a:lstStyle/>
          <a:p>
            <a:pPr>
              <a:tabLst>
                <a:tab pos="233363" algn="l"/>
              </a:tabLst>
            </a:pPr>
            <a:r>
              <a:rPr lang="en-US" b="1" dirty="0">
                <a:latin typeface="Arial" pitchFamily="34" charset="0"/>
                <a:cs typeface="Arial" pitchFamily="34" charset="0"/>
              </a:rPr>
              <a:t>	-	We have been told that Abraham encountered a Philistine King of 			Gerar.  Who were the Philistines and where did they live?</a:t>
            </a:r>
          </a:p>
        </p:txBody>
      </p:sp>
      <p:sp>
        <p:nvSpPr>
          <p:cNvPr id="8" name="Rectangle 7">
            <a:extLst>
              <a:ext uri="{FF2B5EF4-FFF2-40B4-BE49-F238E27FC236}">
                <a16:creationId xmlns:a16="http://schemas.microsoft.com/office/drawing/2014/main" id="{0C35A5E5-C9EC-4840-A975-9E5202491C56}"/>
              </a:ext>
            </a:extLst>
          </p:cNvPr>
          <p:cNvSpPr/>
          <p:nvPr/>
        </p:nvSpPr>
        <p:spPr>
          <a:xfrm>
            <a:off x="209550" y="4191000"/>
            <a:ext cx="8915400" cy="369332"/>
          </a:xfrm>
          <a:prstGeom prst="rect">
            <a:avLst/>
          </a:prstGeom>
        </p:spPr>
        <p:txBody>
          <a:bodyPr wrap="square">
            <a:spAutoFit/>
          </a:bodyPr>
          <a:lstStyle/>
          <a:p>
            <a:pPr>
              <a:tabLst>
                <a:tab pos="233363" algn="l"/>
              </a:tabLst>
            </a:pPr>
            <a:r>
              <a:rPr lang="en-US" b="1" dirty="0">
                <a:latin typeface="Arial" pitchFamily="34" charset="0"/>
                <a:cs typeface="Arial" pitchFamily="34" charset="0"/>
              </a:rPr>
              <a:t>	-	We have seen that the Promised Land was inhabited by Canaanites</a:t>
            </a:r>
          </a:p>
        </p:txBody>
      </p:sp>
      <p:sp>
        <p:nvSpPr>
          <p:cNvPr id="9" name="Rectangle 8">
            <a:extLst>
              <a:ext uri="{FF2B5EF4-FFF2-40B4-BE49-F238E27FC236}">
                <a16:creationId xmlns:a16="http://schemas.microsoft.com/office/drawing/2014/main" id="{481A2061-60F4-4F56-8FDE-52A463100129}"/>
              </a:ext>
            </a:extLst>
          </p:cNvPr>
          <p:cNvSpPr/>
          <p:nvPr/>
        </p:nvSpPr>
        <p:spPr>
          <a:xfrm>
            <a:off x="209550" y="3581400"/>
            <a:ext cx="8915400" cy="646331"/>
          </a:xfrm>
          <a:prstGeom prst="rect">
            <a:avLst/>
          </a:prstGeom>
        </p:spPr>
        <p:txBody>
          <a:bodyPr wrap="square">
            <a:spAutoFit/>
          </a:bodyPr>
          <a:lstStyle/>
          <a:p>
            <a:pPr>
              <a:tabLst>
                <a:tab pos="233363" algn="l"/>
              </a:tabLst>
            </a:pPr>
            <a:r>
              <a:rPr lang="en-US" b="1" dirty="0">
                <a:latin typeface="Arial" pitchFamily="34" charset="0"/>
                <a:cs typeface="Arial" pitchFamily="34" charset="0"/>
              </a:rPr>
              <a:t>	-	We have already seen that the names of the members of Abraham’s 		family also seem to be names of towns in the region of Haran </a:t>
            </a:r>
          </a:p>
        </p:txBody>
      </p:sp>
      <p:sp>
        <p:nvSpPr>
          <p:cNvPr id="10" name="Rectangle 9">
            <a:extLst>
              <a:ext uri="{FF2B5EF4-FFF2-40B4-BE49-F238E27FC236}">
                <a16:creationId xmlns:a16="http://schemas.microsoft.com/office/drawing/2014/main" id="{629BF405-9EE6-4B4F-B9A3-F019938E2E56}"/>
              </a:ext>
            </a:extLst>
          </p:cNvPr>
          <p:cNvSpPr/>
          <p:nvPr/>
        </p:nvSpPr>
        <p:spPr>
          <a:xfrm>
            <a:off x="209550" y="2971800"/>
            <a:ext cx="8763000" cy="646331"/>
          </a:xfrm>
          <a:prstGeom prst="rect">
            <a:avLst/>
          </a:prstGeom>
        </p:spPr>
        <p:txBody>
          <a:bodyPr wrap="square">
            <a:spAutoFit/>
          </a:bodyPr>
          <a:lstStyle/>
          <a:p>
            <a:pPr>
              <a:tabLst>
                <a:tab pos="233363" algn="l"/>
              </a:tabLst>
            </a:pPr>
            <a:r>
              <a:rPr lang="en-US" b="1" dirty="0">
                <a:latin typeface="Arial" pitchFamily="34" charset="0"/>
                <a:cs typeface="Arial" pitchFamily="34" charset="0"/>
              </a:rPr>
              <a:t>	- 	Abraham was born in Ur of the Chaldees.  We have already seen that 		there wouldn’t be Chaldeans in Babylon for another millennium</a:t>
            </a:r>
          </a:p>
        </p:txBody>
      </p:sp>
      <p:sp>
        <p:nvSpPr>
          <p:cNvPr id="11" name="Rectangle 10">
            <a:extLst>
              <a:ext uri="{FF2B5EF4-FFF2-40B4-BE49-F238E27FC236}">
                <a16:creationId xmlns:a16="http://schemas.microsoft.com/office/drawing/2014/main" id="{29C3E69D-2806-46D9-ADC5-9ADD6071C164}"/>
              </a:ext>
            </a:extLst>
          </p:cNvPr>
          <p:cNvSpPr/>
          <p:nvPr/>
        </p:nvSpPr>
        <p:spPr>
          <a:xfrm>
            <a:off x="228600" y="2057400"/>
            <a:ext cx="8458200" cy="861774"/>
          </a:xfrm>
          <a:prstGeom prst="rect">
            <a:avLst/>
          </a:prstGeom>
        </p:spPr>
        <p:txBody>
          <a:bodyPr wrap="square">
            <a:spAutoFit/>
          </a:bodyPr>
          <a:lstStyle/>
          <a:p>
            <a:pPr>
              <a:lnSpc>
                <a:spcPts val="2000"/>
              </a:lnSpc>
              <a:buFont typeface="Arial" pitchFamily="34" charset="0"/>
              <a:buChar char="•"/>
              <a:tabLst>
                <a:tab pos="233363" algn="l"/>
              </a:tabLst>
            </a:pPr>
            <a:r>
              <a:rPr lang="en-US" b="1" dirty="0">
                <a:latin typeface="Arial" pitchFamily="34" charset="0"/>
                <a:cs typeface="Arial" pitchFamily="34" charset="0"/>
              </a:rPr>
              <a:t> 	While Abraham, Isaac and Jacob lived in historical times, the context of 	those times as explained in Genesis has raised a number of questions 	among scholars;</a:t>
            </a:r>
          </a:p>
        </p:txBody>
      </p:sp>
      <p:sp>
        <p:nvSpPr>
          <p:cNvPr id="12" name="Rectangle 11">
            <a:extLst>
              <a:ext uri="{FF2B5EF4-FFF2-40B4-BE49-F238E27FC236}">
                <a16:creationId xmlns:a16="http://schemas.microsoft.com/office/drawing/2014/main" id="{4FC6E287-68F9-4681-9CD4-E5B485EBA13F}"/>
              </a:ext>
            </a:extLst>
          </p:cNvPr>
          <p:cNvSpPr/>
          <p:nvPr/>
        </p:nvSpPr>
        <p:spPr>
          <a:xfrm>
            <a:off x="228600" y="1676400"/>
            <a:ext cx="7086600" cy="310341"/>
          </a:xfrm>
          <a:prstGeom prst="rect">
            <a:avLst/>
          </a:prstGeom>
        </p:spPr>
        <p:txBody>
          <a:bodyPr wrap="square">
            <a:spAutoFit/>
          </a:bodyPr>
          <a:lstStyle/>
          <a:p>
            <a:pPr>
              <a:lnSpc>
                <a:spcPts val="1700"/>
              </a:lnSpc>
              <a:buFont typeface="Arial" pitchFamily="34" charset="0"/>
              <a:buChar char="•"/>
              <a:tabLst>
                <a:tab pos="233363" algn="l"/>
              </a:tabLst>
            </a:pPr>
            <a:r>
              <a:rPr lang="en-US" b="1" dirty="0">
                <a:latin typeface="Arial" pitchFamily="34" charset="0"/>
                <a:cs typeface="Arial" pitchFamily="34" charset="0"/>
              </a:rPr>
              <a:t> 	They mention peoples about whom much is known</a:t>
            </a:r>
          </a:p>
        </p:txBody>
      </p:sp>
      <p:sp>
        <p:nvSpPr>
          <p:cNvPr id="13" name="Rectangle 12">
            <a:extLst>
              <a:ext uri="{FF2B5EF4-FFF2-40B4-BE49-F238E27FC236}">
                <a16:creationId xmlns:a16="http://schemas.microsoft.com/office/drawing/2014/main" id="{F718FB14-0FDC-4B46-9ADD-6E2DFEA7811B}"/>
              </a:ext>
            </a:extLst>
          </p:cNvPr>
          <p:cNvSpPr/>
          <p:nvPr/>
        </p:nvSpPr>
        <p:spPr>
          <a:xfrm>
            <a:off x="228600" y="1219200"/>
            <a:ext cx="8763000" cy="310341"/>
          </a:xfrm>
          <a:prstGeom prst="rect">
            <a:avLst/>
          </a:prstGeom>
        </p:spPr>
        <p:txBody>
          <a:bodyPr wrap="square">
            <a:spAutoFit/>
          </a:bodyPr>
          <a:lstStyle/>
          <a:p>
            <a:pPr>
              <a:lnSpc>
                <a:spcPts val="1700"/>
              </a:lnSpc>
              <a:buFont typeface="Arial" pitchFamily="34" charset="0"/>
              <a:buChar char="•"/>
              <a:tabLst>
                <a:tab pos="233363" algn="l"/>
              </a:tabLst>
            </a:pPr>
            <a:r>
              <a:rPr lang="en-US" b="1" dirty="0">
                <a:latin typeface="Arial" pitchFamily="34" charset="0"/>
                <a:cs typeface="Arial" pitchFamily="34" charset="0"/>
              </a:rPr>
              <a:t> 	They involve places that can be found even today</a:t>
            </a:r>
          </a:p>
        </p:txBody>
      </p:sp>
    </p:spTree>
    <p:extLst>
      <p:ext uri="{BB962C8B-B14F-4D97-AF65-F5344CB8AC3E}">
        <p14:creationId xmlns:p14="http://schemas.microsoft.com/office/powerpoint/2010/main" val="236702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304800"/>
            <a:ext cx="3915687" cy="830997"/>
          </a:xfrm>
          <a:prstGeom prst="rect">
            <a:avLst/>
          </a:prstGeom>
          <a:noFill/>
        </p:spPr>
        <p:txBody>
          <a:bodyPr wrap="none" rtlCol="0">
            <a:spAutoFit/>
          </a:bodyPr>
          <a:lstStyle/>
          <a:p>
            <a:r>
              <a:rPr lang="en-US" sz="2400" b="1" dirty="0">
                <a:solidFill>
                  <a:srgbClr val="0033CC"/>
                </a:solidFill>
                <a:latin typeface="Arial" pitchFamily="34" charset="0"/>
                <a:cs typeface="Arial" pitchFamily="34" charset="0"/>
              </a:rPr>
              <a:t>Who Were the </a:t>
            </a:r>
            <a:r>
              <a:rPr lang="en-US" sz="2200" b="1" dirty="0">
                <a:solidFill>
                  <a:srgbClr val="0033CC"/>
                </a:solidFill>
                <a:latin typeface="Arial" pitchFamily="34" charset="0"/>
                <a:cs typeface="Arial" pitchFamily="34" charset="0"/>
              </a:rPr>
              <a:t>Philistines</a:t>
            </a:r>
            <a:r>
              <a:rPr lang="en-US" sz="2400" b="1" dirty="0">
                <a:solidFill>
                  <a:srgbClr val="0033CC"/>
                </a:solidFill>
                <a:latin typeface="Arial" pitchFamily="34" charset="0"/>
                <a:cs typeface="Arial" pitchFamily="34" charset="0"/>
              </a:rPr>
              <a:t>?</a:t>
            </a:r>
          </a:p>
          <a:p>
            <a:r>
              <a:rPr lang="en-US" sz="2400" b="1" dirty="0">
                <a:solidFill>
                  <a:srgbClr val="0033CC"/>
                </a:solidFill>
                <a:latin typeface="Arial" pitchFamily="34" charset="0"/>
                <a:cs typeface="Arial" pitchFamily="34" charset="0"/>
              </a:rPr>
              <a:t>           Part One</a:t>
            </a:r>
          </a:p>
        </p:txBody>
      </p:sp>
      <p:sp>
        <p:nvSpPr>
          <p:cNvPr id="5" name="TextBox 4"/>
          <p:cNvSpPr txBox="1"/>
          <p:nvPr/>
        </p:nvSpPr>
        <p:spPr>
          <a:xfrm>
            <a:off x="3810000" y="762000"/>
            <a:ext cx="5334000" cy="1477328"/>
          </a:xfrm>
          <a:prstGeom prst="rect">
            <a:avLst/>
          </a:prstGeom>
          <a:noFill/>
        </p:spPr>
        <p:txBody>
          <a:bodyPr wrap="square" rtlCol="0">
            <a:spAutoFit/>
          </a:bodyPr>
          <a:lstStyle/>
          <a:p>
            <a:pPr>
              <a:lnSpc>
                <a:spcPts val="1800"/>
              </a:lnSpc>
              <a:buFont typeface="Arial" pitchFamily="34" charset="0"/>
              <a:buChar char="•"/>
              <a:tabLst>
                <a:tab pos="234950" algn="l"/>
              </a:tabLst>
            </a:pPr>
            <a:r>
              <a:rPr lang="en-US" sz="1600" b="1" dirty="0">
                <a:latin typeface="Arial" pitchFamily="34" charset="0"/>
                <a:cs typeface="Arial" pitchFamily="34" charset="0"/>
              </a:rPr>
              <a:t> 	Though the Bible says that, at the time of 	Abraham, the Hebrews were at peace with the 	Philistines, they would later battle them over 	the course of many years.  Since Palestine 	basically means land of the Philistines, one could 	say that the battles continue </a:t>
            </a:r>
          </a:p>
        </p:txBody>
      </p:sp>
      <p:grpSp>
        <p:nvGrpSpPr>
          <p:cNvPr id="12" name="Group 11">
            <a:extLst>
              <a:ext uri="{FF2B5EF4-FFF2-40B4-BE49-F238E27FC236}">
                <a16:creationId xmlns:a16="http://schemas.microsoft.com/office/drawing/2014/main" id="{D2316FAD-74A0-44D3-B922-A52E1709A0E0}"/>
              </a:ext>
            </a:extLst>
          </p:cNvPr>
          <p:cNvGrpSpPr/>
          <p:nvPr/>
        </p:nvGrpSpPr>
        <p:grpSpPr>
          <a:xfrm>
            <a:off x="381000" y="1219200"/>
            <a:ext cx="3143424" cy="4876799"/>
            <a:chOff x="381000" y="1219200"/>
            <a:chExt cx="3143424" cy="4876799"/>
          </a:xfrm>
        </p:grpSpPr>
        <p:pic>
          <p:nvPicPr>
            <p:cNvPr id="2" name="Picture 2" descr="map-canaan.gif"/>
            <p:cNvPicPr>
              <a:picLocks noChangeAspect="1" noChangeArrowheads="1"/>
            </p:cNvPicPr>
            <p:nvPr/>
          </p:nvPicPr>
          <p:blipFill>
            <a:blip r:embed="rId2" cstate="print"/>
            <a:srcRect/>
            <a:stretch>
              <a:fillRect/>
            </a:stretch>
          </p:blipFill>
          <p:spPr bwMode="auto">
            <a:xfrm>
              <a:off x="381000" y="1219200"/>
              <a:ext cx="3143424" cy="4876799"/>
            </a:xfrm>
            <a:prstGeom prst="rect">
              <a:avLst/>
            </a:prstGeom>
            <a:noFill/>
          </p:spPr>
        </p:pic>
        <p:sp>
          <p:nvSpPr>
            <p:cNvPr id="6" name="Rectangle 5"/>
            <p:cNvSpPr/>
            <p:nvPr/>
          </p:nvSpPr>
          <p:spPr>
            <a:xfrm>
              <a:off x="762000" y="4876800"/>
              <a:ext cx="497252" cy="230832"/>
            </a:xfrm>
            <a:prstGeom prst="rect">
              <a:avLst/>
            </a:prstGeom>
          </p:spPr>
          <p:txBody>
            <a:bodyPr wrap="none">
              <a:spAutoFit/>
            </a:bodyPr>
            <a:lstStyle/>
            <a:p>
              <a:r>
                <a:rPr lang="en-US" sz="900" b="1" dirty="0"/>
                <a:t>Gath ?</a:t>
              </a:r>
            </a:p>
          </p:txBody>
        </p:sp>
        <p:sp>
          <p:nvSpPr>
            <p:cNvPr id="7" name="Rectangle 6"/>
            <p:cNvSpPr/>
            <p:nvPr/>
          </p:nvSpPr>
          <p:spPr>
            <a:xfrm>
              <a:off x="685800" y="4648200"/>
              <a:ext cx="463588" cy="230832"/>
            </a:xfrm>
            <a:prstGeom prst="rect">
              <a:avLst/>
            </a:prstGeom>
          </p:spPr>
          <p:txBody>
            <a:bodyPr wrap="none">
              <a:spAutoFit/>
            </a:bodyPr>
            <a:lstStyle/>
            <a:p>
              <a:r>
                <a:rPr lang="en-US" sz="900" b="1" dirty="0"/>
                <a:t>Ekron</a:t>
              </a:r>
            </a:p>
          </p:txBody>
        </p:sp>
      </p:grpSp>
      <p:sp>
        <p:nvSpPr>
          <p:cNvPr id="8" name="Slide Number Placeholder 7">
            <a:extLst>
              <a:ext uri="{FF2B5EF4-FFF2-40B4-BE49-F238E27FC236}">
                <a16:creationId xmlns:a16="http://schemas.microsoft.com/office/drawing/2014/main" id="{B4E02B30-F175-4119-8489-F69D182A103B}"/>
              </a:ext>
            </a:extLst>
          </p:cNvPr>
          <p:cNvSpPr>
            <a:spLocks noGrp="1"/>
          </p:cNvSpPr>
          <p:nvPr>
            <p:ph type="sldNum" sz="quarter" idx="12"/>
          </p:nvPr>
        </p:nvSpPr>
        <p:spPr/>
        <p:txBody>
          <a:bodyPr/>
          <a:lstStyle/>
          <a:p>
            <a:r>
              <a:rPr lang="en-US" dirty="0"/>
              <a:t>3.</a:t>
            </a:r>
            <a:fld id="{30CDD7E6-7995-4B06-B6A5-4F15AD9DC82C}" type="slidenum">
              <a:rPr lang="en-US" smtClean="0"/>
              <a:pPr/>
              <a:t>17</a:t>
            </a:fld>
            <a:endParaRPr lang="en-US" dirty="0"/>
          </a:p>
        </p:txBody>
      </p:sp>
      <p:sp>
        <p:nvSpPr>
          <p:cNvPr id="9" name="Rectangle 8">
            <a:extLst>
              <a:ext uri="{FF2B5EF4-FFF2-40B4-BE49-F238E27FC236}">
                <a16:creationId xmlns:a16="http://schemas.microsoft.com/office/drawing/2014/main" id="{645D73F3-3162-448C-AC7A-2C492D71406E}"/>
              </a:ext>
            </a:extLst>
          </p:cNvPr>
          <p:cNvSpPr/>
          <p:nvPr/>
        </p:nvSpPr>
        <p:spPr>
          <a:xfrm>
            <a:off x="3733800" y="4495800"/>
            <a:ext cx="5410200" cy="2169825"/>
          </a:xfrm>
          <a:prstGeom prst="rect">
            <a:avLst/>
          </a:prstGeom>
        </p:spPr>
        <p:txBody>
          <a:bodyPr wrap="square">
            <a:spAutoFit/>
          </a:bodyPr>
          <a:lstStyle/>
          <a:p>
            <a:pPr>
              <a:lnSpc>
                <a:spcPts val="1800"/>
              </a:lnSpc>
              <a:buFont typeface="Arial" pitchFamily="34" charset="0"/>
              <a:buChar char="•"/>
              <a:tabLst>
                <a:tab pos="234950" algn="l"/>
              </a:tabLst>
            </a:pPr>
            <a:r>
              <a:rPr lang="en-US" sz="1600" b="1" dirty="0">
                <a:latin typeface="Arial" pitchFamily="34" charset="0"/>
                <a:cs typeface="Arial" pitchFamily="34" charset="0"/>
              </a:rPr>
              <a:t> 	The serious debate is whether the Philistines were 	in the area at the time of Abraham. If they were 	</a:t>
            </a:r>
            <a:r>
              <a:rPr lang="en-US" sz="1600" b="1" i="1" dirty="0">
                <a:latin typeface="Arial" pitchFamily="34" charset="0"/>
                <a:cs typeface="Arial" pitchFamily="34" charset="0"/>
              </a:rPr>
              <a:t>Mizraim</a:t>
            </a:r>
            <a:r>
              <a:rPr lang="en-US" sz="1600" b="1" dirty="0">
                <a:latin typeface="Arial" pitchFamily="34" charset="0"/>
                <a:cs typeface="Arial" pitchFamily="34" charset="0"/>
              </a:rPr>
              <a:t>, it is quite possible. If they were from 	around Crete, then there may be a problem since 	the invasions from that region did not take place 	until hundreds of years later. It is not impossible, 	though, that Gerar was a small Cretan or 	Mycenaean Greek colony or trade station at the 	time of Abraham</a:t>
            </a:r>
          </a:p>
        </p:txBody>
      </p:sp>
      <p:sp>
        <p:nvSpPr>
          <p:cNvPr id="10" name="Rectangle 9">
            <a:extLst>
              <a:ext uri="{FF2B5EF4-FFF2-40B4-BE49-F238E27FC236}">
                <a16:creationId xmlns:a16="http://schemas.microsoft.com/office/drawing/2014/main" id="{436B7B9E-F9EE-410F-B93B-EECA9B80AAB3}"/>
              </a:ext>
            </a:extLst>
          </p:cNvPr>
          <p:cNvSpPr/>
          <p:nvPr/>
        </p:nvSpPr>
        <p:spPr>
          <a:xfrm>
            <a:off x="3733800" y="2895600"/>
            <a:ext cx="5791200" cy="1477328"/>
          </a:xfrm>
          <a:prstGeom prst="rect">
            <a:avLst/>
          </a:prstGeom>
        </p:spPr>
        <p:txBody>
          <a:bodyPr wrap="square">
            <a:spAutoFit/>
          </a:bodyPr>
          <a:lstStyle/>
          <a:p>
            <a:pPr>
              <a:lnSpc>
                <a:spcPts val="1800"/>
              </a:lnSpc>
              <a:buFont typeface="Arial" pitchFamily="34" charset="0"/>
              <a:buChar char="•"/>
              <a:tabLst>
                <a:tab pos="234950" algn="l"/>
              </a:tabLst>
            </a:pPr>
            <a:r>
              <a:rPr lang="en-US" sz="1600" b="1" dirty="0">
                <a:latin typeface="Arial" pitchFamily="34" charset="0"/>
                <a:cs typeface="Arial" pitchFamily="34" charset="0"/>
              </a:rPr>
              <a:t> 	There is a debate about just who these </a:t>
            </a:r>
            <a:r>
              <a:rPr lang="en-US" sz="1600" b="1" i="1" dirty="0">
                <a:latin typeface="Arial" pitchFamily="34" charset="0"/>
                <a:cs typeface="Arial" pitchFamily="34" charset="0"/>
              </a:rPr>
              <a:t>Caphtorim</a:t>
            </a:r>
            <a:r>
              <a:rPr lang="en-US" sz="1600" b="1" dirty="0">
                <a:latin typeface="Arial" pitchFamily="34" charset="0"/>
                <a:cs typeface="Arial" pitchFamily="34" charset="0"/>
              </a:rPr>
              <a:t> 	were. The Jewish historian Josephus says that 	they were of the </a:t>
            </a:r>
            <a:r>
              <a:rPr lang="en-US" sz="1600" b="1" i="1" dirty="0">
                <a:latin typeface="Arial" pitchFamily="34" charset="0"/>
                <a:cs typeface="Arial" pitchFamily="34" charset="0"/>
              </a:rPr>
              <a:t>Mizraim</a:t>
            </a:r>
            <a:r>
              <a:rPr lang="en-US" sz="1600" b="1" dirty="0">
                <a:latin typeface="Arial" pitchFamily="34" charset="0"/>
                <a:cs typeface="Arial" pitchFamily="34" charset="0"/>
              </a:rPr>
              <a:t> (Egyptians) displaced 	from their land by a war with Ethiopia. Later 	scholarship believes that they were invaders from 	around Crete sometimes called </a:t>
            </a:r>
            <a:r>
              <a:rPr lang="en-US" sz="1600" b="1" i="1" dirty="0">
                <a:latin typeface="Arial" pitchFamily="34" charset="0"/>
                <a:cs typeface="Arial" pitchFamily="34" charset="0"/>
              </a:rPr>
              <a:t>The Sea Peoples</a:t>
            </a:r>
          </a:p>
        </p:txBody>
      </p:sp>
      <p:sp>
        <p:nvSpPr>
          <p:cNvPr id="11" name="Rectangle 10">
            <a:extLst>
              <a:ext uri="{FF2B5EF4-FFF2-40B4-BE49-F238E27FC236}">
                <a16:creationId xmlns:a16="http://schemas.microsoft.com/office/drawing/2014/main" id="{1C9DB9E8-FF69-4ECF-A1B1-39FD0C502954}"/>
              </a:ext>
            </a:extLst>
          </p:cNvPr>
          <p:cNvSpPr/>
          <p:nvPr/>
        </p:nvSpPr>
        <p:spPr>
          <a:xfrm>
            <a:off x="3733800" y="2286000"/>
            <a:ext cx="4953000" cy="553998"/>
          </a:xfrm>
          <a:prstGeom prst="rect">
            <a:avLst/>
          </a:prstGeom>
        </p:spPr>
        <p:txBody>
          <a:bodyPr wrap="square">
            <a:spAutoFit/>
          </a:bodyPr>
          <a:lstStyle/>
          <a:p>
            <a:pPr>
              <a:lnSpc>
                <a:spcPts val="1800"/>
              </a:lnSpc>
              <a:buFont typeface="Arial" pitchFamily="34" charset="0"/>
              <a:buChar char="•"/>
              <a:tabLst>
                <a:tab pos="234950" algn="l"/>
              </a:tabLst>
            </a:pPr>
            <a:r>
              <a:rPr lang="en-US" sz="1600" b="1" dirty="0">
                <a:latin typeface="Arial" pitchFamily="34" charset="0"/>
                <a:cs typeface="Arial" pitchFamily="34" charset="0"/>
              </a:rPr>
              <a:t> 	The Philistines are first mentioned in 	Genesis (10:14) as coming from the </a:t>
            </a:r>
            <a:r>
              <a:rPr lang="en-US" sz="1600" b="1" i="1" dirty="0">
                <a:latin typeface="Arial" pitchFamily="34" charset="0"/>
                <a:cs typeface="Arial" pitchFamily="34" charset="0"/>
              </a:rPr>
              <a:t>Caphtorim</a:t>
            </a:r>
          </a:p>
        </p:txBody>
      </p:sp>
    </p:spTree>
    <p:extLst>
      <p:ext uri="{BB962C8B-B14F-4D97-AF65-F5344CB8AC3E}">
        <p14:creationId xmlns:p14="http://schemas.microsoft.com/office/powerpoint/2010/main" val="109518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95273"/>
            <a:ext cx="8686800" cy="461665"/>
          </a:xfrm>
          <a:prstGeom prst="rect">
            <a:avLst/>
          </a:prstGeom>
          <a:noFill/>
        </p:spPr>
        <p:txBody>
          <a:bodyPr wrap="square" rtlCol="0">
            <a:spAutoFit/>
          </a:bodyPr>
          <a:lstStyle/>
          <a:p>
            <a:r>
              <a:rPr lang="en-US" sz="2400" b="1" dirty="0">
                <a:solidFill>
                  <a:srgbClr val="0033CC"/>
                </a:solidFill>
                <a:latin typeface="Arial" pitchFamily="34" charset="0"/>
                <a:cs typeface="Arial" pitchFamily="34" charset="0"/>
              </a:rPr>
              <a:t>Who Were the </a:t>
            </a:r>
            <a:r>
              <a:rPr lang="en-US" sz="2200" b="1" dirty="0">
                <a:solidFill>
                  <a:srgbClr val="0033CC"/>
                </a:solidFill>
                <a:latin typeface="Arial" pitchFamily="34" charset="0"/>
                <a:cs typeface="Arial" pitchFamily="34" charset="0"/>
              </a:rPr>
              <a:t>Philistines</a:t>
            </a:r>
            <a:r>
              <a:rPr lang="en-US" sz="2400" b="1" dirty="0">
                <a:solidFill>
                  <a:srgbClr val="0033CC"/>
                </a:solidFill>
                <a:latin typeface="Arial" pitchFamily="34" charset="0"/>
                <a:cs typeface="Arial" pitchFamily="34" charset="0"/>
              </a:rPr>
              <a:t>? Part Two</a:t>
            </a:r>
          </a:p>
        </p:txBody>
      </p:sp>
      <p:sp>
        <p:nvSpPr>
          <p:cNvPr id="5" name="TextBox 4"/>
          <p:cNvSpPr txBox="1"/>
          <p:nvPr/>
        </p:nvSpPr>
        <p:spPr>
          <a:xfrm>
            <a:off x="2362199" y="678709"/>
            <a:ext cx="6477000" cy="1618392"/>
          </a:xfrm>
          <a:prstGeom prst="rect">
            <a:avLst/>
          </a:prstGeom>
          <a:noFill/>
        </p:spPr>
        <p:txBody>
          <a:bodyPr wrap="square" rtlCol="0">
            <a:spAutoFit/>
          </a:bodyPr>
          <a:lstStyle/>
          <a:p>
            <a:pPr>
              <a:lnSpc>
                <a:spcPts val="1700"/>
              </a:lnSpc>
              <a:tabLst>
                <a:tab pos="234950" algn="l"/>
              </a:tabLst>
            </a:pPr>
            <a:r>
              <a:rPr lang="en-US" sz="1600" b="1" dirty="0">
                <a:latin typeface="Arial" pitchFamily="34" charset="0"/>
                <a:cs typeface="Arial" pitchFamily="34" charset="0"/>
              </a:rPr>
              <a:t>I had thought that the meeting between Abraham and any Philistine was an anachronism. Then a friend of mine suggested that I read this book. It was written by Cyrus Herzl Gordon who was then considered a ‘rogue scholar’. He suggested there was a huge trading network throughout the Middle East and that trading bases had been established all along the Mediterranean Coast (and perhaps well beyond).</a:t>
            </a:r>
          </a:p>
        </p:txBody>
      </p:sp>
      <p:pic>
        <p:nvPicPr>
          <p:cNvPr id="13" name="Picture 12" descr="A picture containing icon&#10;&#10;Description automatically generated">
            <a:extLst>
              <a:ext uri="{FF2B5EF4-FFF2-40B4-BE49-F238E27FC236}">
                <a16:creationId xmlns:a16="http://schemas.microsoft.com/office/drawing/2014/main" id="{21794097-A3E9-509C-CEBC-C4F768420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458" y="792076"/>
            <a:ext cx="1555629" cy="2343724"/>
          </a:xfrm>
          <a:prstGeom prst="rect">
            <a:avLst/>
          </a:prstGeom>
        </p:spPr>
      </p:pic>
      <p:sp>
        <p:nvSpPr>
          <p:cNvPr id="14" name="TextBox 13">
            <a:extLst>
              <a:ext uri="{FF2B5EF4-FFF2-40B4-BE49-F238E27FC236}">
                <a16:creationId xmlns:a16="http://schemas.microsoft.com/office/drawing/2014/main" id="{24E1AC04-F3E3-6387-9F94-47459530E26A}"/>
              </a:ext>
            </a:extLst>
          </p:cNvPr>
          <p:cNvSpPr txBox="1"/>
          <p:nvPr/>
        </p:nvSpPr>
        <p:spPr>
          <a:xfrm>
            <a:off x="2362199" y="2347281"/>
            <a:ext cx="6477000" cy="1182375"/>
          </a:xfrm>
          <a:prstGeom prst="rect">
            <a:avLst/>
          </a:prstGeom>
          <a:noFill/>
        </p:spPr>
        <p:txBody>
          <a:bodyPr wrap="square" rtlCol="0">
            <a:spAutoFit/>
          </a:bodyPr>
          <a:lstStyle/>
          <a:p>
            <a:pPr>
              <a:lnSpc>
                <a:spcPts val="1700"/>
              </a:lnSpc>
              <a:tabLst>
                <a:tab pos="234950" algn="l"/>
              </a:tabLst>
            </a:pPr>
            <a:r>
              <a:rPr lang="en-US" sz="1600" b="1" dirty="0">
                <a:latin typeface="Arial" pitchFamily="34" charset="0"/>
                <a:cs typeface="Arial" pitchFamily="34" charset="0"/>
              </a:rPr>
              <a:t>Recent archaeological discoveries seemed to be moving in the direction of Dr. Gordon. Pottery has been found in the region of the Philistines that is Mycenaean Greek in design but baked from clay in the local region. Could this “King of the Philistines” have been the leader of such a colony?</a:t>
            </a:r>
          </a:p>
        </p:txBody>
      </p:sp>
      <p:sp>
        <p:nvSpPr>
          <p:cNvPr id="15" name="TextBox 14">
            <a:extLst>
              <a:ext uri="{FF2B5EF4-FFF2-40B4-BE49-F238E27FC236}">
                <a16:creationId xmlns:a16="http://schemas.microsoft.com/office/drawing/2014/main" id="{16945158-A1D6-7A2C-4825-724EBB2D99F6}"/>
              </a:ext>
            </a:extLst>
          </p:cNvPr>
          <p:cNvSpPr txBox="1"/>
          <p:nvPr/>
        </p:nvSpPr>
        <p:spPr>
          <a:xfrm>
            <a:off x="2362199" y="3590744"/>
            <a:ext cx="6477000" cy="1182375"/>
          </a:xfrm>
          <a:prstGeom prst="rect">
            <a:avLst/>
          </a:prstGeom>
          <a:noFill/>
        </p:spPr>
        <p:txBody>
          <a:bodyPr wrap="square" rtlCol="0">
            <a:spAutoFit/>
          </a:bodyPr>
          <a:lstStyle/>
          <a:p>
            <a:pPr>
              <a:lnSpc>
                <a:spcPts val="1700"/>
              </a:lnSpc>
              <a:tabLst>
                <a:tab pos="234950" algn="l"/>
              </a:tabLst>
            </a:pPr>
            <a:r>
              <a:rPr lang="en-US" sz="1600" b="1" dirty="0">
                <a:latin typeface="Arial" pitchFamily="34" charset="0"/>
                <a:cs typeface="Arial" pitchFamily="34" charset="0"/>
              </a:rPr>
              <a:t>Dr. Eric Cline wrote a book called “1177 BC. The Year Civilization Collapsed.” In this book, he describes the trading that went on in the region before the collapse and suggested that the Peleset that invaded the region were actually Mycenaean Greeks. (More on Dr. Cline in the next Unit.)</a:t>
            </a:r>
          </a:p>
        </p:txBody>
      </p:sp>
      <p:sp>
        <p:nvSpPr>
          <p:cNvPr id="16" name="TextBox 15">
            <a:extLst>
              <a:ext uri="{FF2B5EF4-FFF2-40B4-BE49-F238E27FC236}">
                <a16:creationId xmlns:a16="http://schemas.microsoft.com/office/drawing/2014/main" id="{B94AB3F7-253C-A061-E5D4-AE41EE2759F6}"/>
              </a:ext>
            </a:extLst>
          </p:cNvPr>
          <p:cNvSpPr txBox="1"/>
          <p:nvPr/>
        </p:nvSpPr>
        <p:spPr>
          <a:xfrm>
            <a:off x="2362199" y="4835956"/>
            <a:ext cx="6477000" cy="1836400"/>
          </a:xfrm>
          <a:prstGeom prst="rect">
            <a:avLst/>
          </a:prstGeom>
          <a:noFill/>
        </p:spPr>
        <p:txBody>
          <a:bodyPr wrap="square" rtlCol="0">
            <a:spAutoFit/>
          </a:bodyPr>
          <a:lstStyle/>
          <a:p>
            <a:pPr>
              <a:lnSpc>
                <a:spcPts val="1700"/>
              </a:lnSpc>
              <a:tabLst>
                <a:tab pos="234950" algn="l"/>
              </a:tabLst>
            </a:pPr>
            <a:r>
              <a:rPr lang="en-US" sz="1600" b="1" dirty="0">
                <a:latin typeface="Arial" pitchFamily="34" charset="0"/>
                <a:cs typeface="Arial" pitchFamily="34" charset="0"/>
              </a:rPr>
              <a:t>Recent archaeology describes the attempts of the Hittite Empire (Hatti, located in mid to eastern Turkey) and the Mycenaean Greeks to influence a group of what might be called city-states in Western Turkey. One such state in the NW part of Turkey was called Wilusa. Homer knew that states as Ilium (Troy). Could the Myceneans have established colonies south of Hatti to enhance their position of influence in the region? In any case, Dr. Gordon may not have been such a rogue scholar after all.</a:t>
            </a:r>
          </a:p>
        </p:txBody>
      </p:sp>
      <p:pic>
        <p:nvPicPr>
          <p:cNvPr id="3" name="Picture 2" descr="Text&#10;&#10;Description automatically generated">
            <a:extLst>
              <a:ext uri="{FF2B5EF4-FFF2-40B4-BE49-F238E27FC236}">
                <a16:creationId xmlns:a16="http://schemas.microsoft.com/office/drawing/2014/main" id="{875DE948-F368-8B44-550C-906003D87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34" y="3549457"/>
            <a:ext cx="1605139" cy="2476500"/>
          </a:xfrm>
          <a:prstGeom prst="rect">
            <a:avLst/>
          </a:prstGeom>
        </p:spPr>
      </p:pic>
    </p:spTree>
    <p:extLst>
      <p:ext uri="{BB962C8B-B14F-4D97-AF65-F5344CB8AC3E}">
        <p14:creationId xmlns:p14="http://schemas.microsoft.com/office/powerpoint/2010/main" val="8172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4964308"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Just Who Was Melchizidek?</a:t>
            </a:r>
          </a:p>
        </p:txBody>
      </p:sp>
      <p:sp>
        <p:nvSpPr>
          <p:cNvPr id="3" name="TextBox 2"/>
          <p:cNvSpPr txBox="1"/>
          <p:nvPr/>
        </p:nvSpPr>
        <p:spPr>
          <a:xfrm>
            <a:off x="228600" y="5105400"/>
            <a:ext cx="8763000" cy="1569660"/>
          </a:xfrm>
          <a:prstGeom prst="rect">
            <a:avLst/>
          </a:prstGeom>
          <a:noFill/>
        </p:spPr>
        <p:txBody>
          <a:bodyPr wrap="square" rtlCol="0">
            <a:spAutoFit/>
          </a:bodyPr>
          <a:lstStyle/>
          <a:p>
            <a:pPr marL="285750" indent="-285750">
              <a:buFont typeface="Arial" panose="020B0604020202020204" pitchFamily="34" charset="0"/>
              <a:buChar char="•"/>
              <a:tabLst>
                <a:tab pos="234950" algn="l"/>
              </a:tabLst>
            </a:pPr>
            <a:r>
              <a:rPr lang="en-US" sz="1600" b="1" dirty="0">
                <a:latin typeface="Arial" pitchFamily="34" charset="0"/>
                <a:cs typeface="Arial" pitchFamily="34" charset="0"/>
              </a:rPr>
              <a:t>Scholars asked why was this meeting even mentioned.  We’ll look at some of their answers later. Talmudic scholars (see the Babylonian Talmud, Nedarim 32b) associate Melchizedek as being in a priestly line with Noah’s son Shem and that the meeting was a symbolic passing of that priesthood from Melchizidek to Abraham. Other scholars think the story was inserted into Genesis during David’s time to justify his decision to make Jerusalem his capital city</a:t>
            </a:r>
          </a:p>
        </p:txBody>
      </p:sp>
      <p:sp>
        <p:nvSpPr>
          <p:cNvPr id="4" name="Rectangle 3">
            <a:extLst>
              <a:ext uri="{FF2B5EF4-FFF2-40B4-BE49-F238E27FC236}">
                <a16:creationId xmlns:a16="http://schemas.microsoft.com/office/drawing/2014/main" id="{9D8C75AD-4E30-483D-84BB-D7EFBF7DB3A8}"/>
              </a:ext>
            </a:extLst>
          </p:cNvPr>
          <p:cNvSpPr/>
          <p:nvPr/>
        </p:nvSpPr>
        <p:spPr>
          <a:xfrm>
            <a:off x="228600" y="685800"/>
            <a:ext cx="8763000" cy="1754326"/>
          </a:xfrm>
          <a:prstGeom prst="rect">
            <a:avLst/>
          </a:prstGeom>
        </p:spPr>
        <p:txBody>
          <a:bodyPr wrap="square">
            <a:spAutoFit/>
          </a:bodyPr>
          <a:lstStyle/>
          <a:p>
            <a:pPr marL="285750" indent="-285750">
              <a:buFont typeface="Arial" panose="020B0604020202020204" pitchFamily="34" charset="0"/>
              <a:buChar char="•"/>
              <a:tabLst>
                <a:tab pos="234950" algn="l"/>
              </a:tabLst>
            </a:pPr>
            <a:r>
              <a:rPr lang="en-US" sz="1600" b="1" dirty="0">
                <a:latin typeface="Arial" pitchFamily="34" charset="0"/>
                <a:cs typeface="Arial" pitchFamily="34" charset="0"/>
              </a:rPr>
              <a:t>His name in Hebrew is</a:t>
            </a:r>
            <a:r>
              <a:rPr lang="en-US" sz="1600" b="1" dirty="0">
                <a:solidFill>
                  <a:srgbClr val="0033CC"/>
                </a:solidFill>
                <a:latin typeface="Arial" pitchFamily="34" charset="0"/>
                <a:cs typeface="Arial" pitchFamily="34" charset="0"/>
              </a:rPr>
              <a:t> </a:t>
            </a:r>
            <a:r>
              <a:rPr lang="he-IL" sz="2800" b="1" dirty="0">
                <a:solidFill>
                  <a:srgbClr val="0033CC"/>
                </a:solidFill>
                <a:latin typeface="Times New Roman" pitchFamily="18" charset="0"/>
                <a:ea typeface="Cardo" pitchFamily="18" charset="-79"/>
                <a:cs typeface="Times New Roman" pitchFamily="18" charset="0"/>
              </a:rPr>
              <a:t>מַלְכִּי־צֶדֶק</a:t>
            </a:r>
            <a:r>
              <a:rPr lang="en-US" b="1" dirty="0">
                <a:solidFill>
                  <a:srgbClr val="0033CC"/>
                </a:solidFill>
                <a:latin typeface="Cardo" pitchFamily="18" charset="-79"/>
                <a:ea typeface="Cardo" pitchFamily="18" charset="-79"/>
                <a:cs typeface="Cardo" pitchFamily="18" charset="-79"/>
              </a:rPr>
              <a:t> </a:t>
            </a:r>
            <a:r>
              <a:rPr lang="en-US" dirty="0">
                <a:latin typeface="Cardo" pitchFamily="18" charset="-79"/>
                <a:ea typeface="Cardo" pitchFamily="18" charset="-79"/>
                <a:cs typeface="Cardo" pitchFamily="18" charset="-79"/>
              </a:rPr>
              <a:t> </a:t>
            </a:r>
            <a:r>
              <a:rPr lang="en-US" sz="1600" dirty="0">
                <a:latin typeface="Cardo" pitchFamily="18" charset="-79"/>
                <a:ea typeface="Cardo" pitchFamily="18" charset="-79"/>
                <a:cs typeface="Cardo" pitchFamily="18" charset="-79"/>
              </a:rPr>
              <a:t>(</a:t>
            </a:r>
            <a:r>
              <a:rPr lang="en-US" sz="1600" b="1" dirty="0">
                <a:latin typeface="Arial" pitchFamily="34" charset="0"/>
                <a:ea typeface="Cardo" pitchFamily="18" charset="-79"/>
                <a:cs typeface="Arial" pitchFamily="34" charset="0"/>
              </a:rPr>
              <a:t>Mal-chi-tze-deq) translated as “My King is Righteous”. It could also mean “My King is Tzadoq (Zadok)”.  Hundreds of years after Abram/Abraham, during the time of Joshua, the</a:t>
            </a:r>
            <a:r>
              <a:rPr lang="en-US" sz="1600" b="1" dirty="0">
                <a:latin typeface="Arial" pitchFamily="34" charset="0"/>
                <a:cs typeface="Arial" pitchFamily="34" charset="0"/>
              </a:rPr>
              <a:t> King of Salem (later known as Jeru-Salem) was named Adonizedek (My Lord is Righteous or My Lord is Zadok). Interestingly, the name of the High Priest when David ruled from Jerusalem was Zadok.</a:t>
            </a:r>
            <a:endParaRPr lang="en-US" sz="1600" b="1" dirty="0">
              <a:latin typeface="Cardo" pitchFamily="18" charset="-79"/>
              <a:ea typeface="Cardo" pitchFamily="18" charset="-79"/>
              <a:cs typeface="Cardo" pitchFamily="18" charset="-79"/>
            </a:endParaRPr>
          </a:p>
        </p:txBody>
      </p:sp>
      <p:sp>
        <p:nvSpPr>
          <p:cNvPr id="6" name="Rectangle 5">
            <a:extLst>
              <a:ext uri="{FF2B5EF4-FFF2-40B4-BE49-F238E27FC236}">
                <a16:creationId xmlns:a16="http://schemas.microsoft.com/office/drawing/2014/main" id="{37E54EF5-2C3C-4B23-9488-4546C6C85BA8}"/>
              </a:ext>
            </a:extLst>
          </p:cNvPr>
          <p:cNvSpPr/>
          <p:nvPr/>
        </p:nvSpPr>
        <p:spPr>
          <a:xfrm>
            <a:off x="228600" y="2514600"/>
            <a:ext cx="8534400" cy="584775"/>
          </a:xfrm>
          <a:prstGeom prst="rect">
            <a:avLst/>
          </a:prstGeom>
        </p:spPr>
        <p:txBody>
          <a:bodyPr wrap="square">
            <a:spAutoFit/>
          </a:bodyPr>
          <a:lstStyle/>
          <a:p>
            <a:pPr marL="285750" indent="-285750">
              <a:buFont typeface="Arial" panose="020B0604020202020204" pitchFamily="34" charset="0"/>
              <a:buChar char="•"/>
              <a:tabLst>
                <a:tab pos="234950" algn="l"/>
              </a:tabLst>
            </a:pPr>
            <a:r>
              <a:rPr lang="en-US" sz="1600" b="1" dirty="0">
                <a:latin typeface="Arial" pitchFamily="34" charset="0"/>
                <a:cs typeface="Arial" pitchFamily="34" charset="0"/>
              </a:rPr>
              <a:t>Some scholars claim that Zedek/Zadok was the name of a local Jebusite deity and that Melchizidek really means “Zedeq/Zadok is my king”.</a:t>
            </a:r>
          </a:p>
        </p:txBody>
      </p:sp>
      <p:sp>
        <p:nvSpPr>
          <p:cNvPr id="7" name="Rectangle 6">
            <a:extLst>
              <a:ext uri="{FF2B5EF4-FFF2-40B4-BE49-F238E27FC236}">
                <a16:creationId xmlns:a16="http://schemas.microsoft.com/office/drawing/2014/main" id="{32C554AF-78A0-42A5-8EBA-773DD136C409}"/>
              </a:ext>
            </a:extLst>
          </p:cNvPr>
          <p:cNvSpPr/>
          <p:nvPr/>
        </p:nvSpPr>
        <p:spPr>
          <a:xfrm>
            <a:off x="228600" y="3276600"/>
            <a:ext cx="8382000" cy="1815882"/>
          </a:xfrm>
          <a:prstGeom prst="rect">
            <a:avLst/>
          </a:prstGeom>
        </p:spPr>
        <p:txBody>
          <a:bodyPr wrap="square">
            <a:spAutoFit/>
          </a:bodyPr>
          <a:lstStyle/>
          <a:p>
            <a:pPr>
              <a:buFont typeface="Arial" pitchFamily="34" charset="0"/>
              <a:buChar char="•"/>
              <a:tabLst>
                <a:tab pos="234950" algn="l"/>
              </a:tabLst>
            </a:pPr>
            <a:r>
              <a:rPr lang="en-US" sz="1600" b="1" dirty="0">
                <a:latin typeface="Arial" pitchFamily="34" charset="0"/>
                <a:cs typeface="Arial" pitchFamily="34" charset="0"/>
              </a:rPr>
              <a:t> 	Melchizidek brought bread and wine and blessed Abram and the “God Most High”        </a:t>
            </a:r>
            <a:r>
              <a:rPr lang="he-IL" sz="2400" b="1" dirty="0">
                <a:solidFill>
                  <a:srgbClr val="0033CC"/>
                </a:solidFill>
                <a:latin typeface="Times New Roman" pitchFamily="18" charset="0"/>
                <a:cs typeface="Times New Roman" pitchFamily="18" charset="0"/>
              </a:rPr>
              <a:t>על עלי</a:t>
            </a:r>
            <a:r>
              <a:rPr lang="en-US" sz="2400" b="1" dirty="0">
                <a:solidFill>
                  <a:srgbClr val="0033CC"/>
                </a:solidFill>
                <a:latin typeface="Times New Roman" pitchFamily="18" charset="0"/>
                <a:cs typeface="Times New Roman" pitchFamily="18" charset="0"/>
              </a:rPr>
              <a:t>ן</a:t>
            </a:r>
            <a:r>
              <a:rPr lang="en-US" sz="1600" b="1" dirty="0">
                <a:solidFill>
                  <a:srgbClr val="0033CC"/>
                </a:solidFill>
                <a:latin typeface="Times New Roman" pitchFamily="18" charset="0"/>
                <a:cs typeface="Times New Roman" pitchFamily="18" charset="0"/>
              </a:rPr>
              <a:t>   </a:t>
            </a:r>
            <a:r>
              <a:rPr lang="he-IL" sz="1600" b="1" dirty="0">
                <a:solidFill>
                  <a:srgbClr val="0033CC"/>
                </a:solidFill>
                <a:latin typeface="Arial" pitchFamily="34" charset="0"/>
              </a:rPr>
              <a:t> </a:t>
            </a:r>
            <a:r>
              <a:rPr lang="en-US" sz="1600" b="1" dirty="0">
                <a:solidFill>
                  <a:srgbClr val="0033CC"/>
                </a:solidFill>
                <a:latin typeface="Arial" pitchFamily="34" charset="0"/>
                <a:cs typeface="Arial" pitchFamily="34" charset="0"/>
              </a:rPr>
              <a:t>  </a:t>
            </a:r>
            <a:r>
              <a:rPr lang="en-US" b="1" i="1" dirty="0">
                <a:solidFill>
                  <a:srgbClr val="0033CC"/>
                </a:solidFill>
                <a:latin typeface="Arial" pitchFamily="34" charset="0"/>
                <a:cs typeface="Arial" pitchFamily="34" charset="0"/>
              </a:rPr>
              <a:t>El Elyon</a:t>
            </a:r>
            <a:r>
              <a:rPr lang="en-US" sz="1600" b="1" dirty="0">
                <a:solidFill>
                  <a:srgbClr val="0033CC"/>
                </a:solidFill>
                <a:latin typeface="Arial" pitchFamily="34" charset="0"/>
                <a:cs typeface="Arial" pitchFamily="34" charset="0"/>
              </a:rPr>
              <a:t>.  </a:t>
            </a:r>
            <a:r>
              <a:rPr lang="en-US" sz="1600" b="1" dirty="0">
                <a:latin typeface="Arial" pitchFamily="34" charset="0"/>
                <a:cs typeface="Arial" pitchFamily="34" charset="0"/>
              </a:rPr>
              <a:t>It is not surprising that Melchizidek, who rules a city in 	Canaan uses a generic Canaanite name for God</a:t>
            </a:r>
            <a:r>
              <a:rPr lang="en-US" sz="1600" b="1" i="1" dirty="0">
                <a:latin typeface="Arial" pitchFamily="34" charset="0"/>
                <a:cs typeface="Arial" pitchFamily="34" charset="0"/>
              </a:rPr>
              <a:t> </a:t>
            </a:r>
            <a:r>
              <a:rPr lang="en-US" sz="1600" b="1" dirty="0">
                <a:latin typeface="Arial" pitchFamily="34" charset="0"/>
                <a:cs typeface="Arial" pitchFamily="34" charset="0"/>
              </a:rPr>
              <a:t> </a:t>
            </a:r>
            <a:r>
              <a:rPr lang="he-IL" sz="2400" b="1" dirty="0">
                <a:solidFill>
                  <a:srgbClr val="0033CC"/>
                </a:solidFill>
                <a:latin typeface="Arial" pitchFamily="34" charset="0"/>
                <a:cs typeface="+mj-cs"/>
              </a:rPr>
              <a:t>על</a:t>
            </a:r>
            <a:r>
              <a:rPr lang="en-US" sz="1600" b="1" dirty="0">
                <a:latin typeface="Arial" pitchFamily="34" charset="0"/>
              </a:rPr>
              <a:t> (</a:t>
            </a:r>
            <a:r>
              <a:rPr lang="en-US" sz="1600" b="1" i="1" dirty="0">
                <a:latin typeface="Arial" pitchFamily="34" charset="0"/>
              </a:rPr>
              <a:t>El). </a:t>
            </a:r>
            <a:r>
              <a:rPr lang="en-US" sz="1600" b="1" dirty="0">
                <a:latin typeface="Arial" pitchFamily="34" charset="0"/>
              </a:rPr>
              <a:t> But </a:t>
            </a:r>
            <a:r>
              <a:rPr lang="en-US" sz="1600" b="1" i="1" dirty="0">
                <a:latin typeface="Arial" pitchFamily="34" charset="0"/>
              </a:rPr>
              <a:t>El </a:t>
            </a:r>
            <a:r>
              <a:rPr lang="en-US" sz="1600" b="1" dirty="0">
                <a:latin typeface="Arial" pitchFamily="34" charset="0"/>
              </a:rPr>
              <a:t>was more than 	simply a generic name for God among the Canaanites.  </a:t>
            </a:r>
            <a:r>
              <a:rPr lang="en-US" sz="1600" b="1" i="1" dirty="0">
                <a:latin typeface="Arial" pitchFamily="34" charset="0"/>
              </a:rPr>
              <a:t>El</a:t>
            </a:r>
            <a:r>
              <a:rPr lang="en-US" sz="1600" b="1" dirty="0">
                <a:latin typeface="Arial" pitchFamily="34" charset="0"/>
              </a:rPr>
              <a:t> was the chief God of 	the Canaanite people, the father of </a:t>
            </a:r>
            <a:r>
              <a:rPr lang="en-US" sz="1600" b="1" i="1" dirty="0">
                <a:latin typeface="Arial" pitchFamily="34" charset="0"/>
              </a:rPr>
              <a:t>Baal Hadad</a:t>
            </a:r>
            <a:r>
              <a:rPr lang="en-US" sz="1600" b="1" dirty="0">
                <a:latin typeface="Arial" pitchFamily="34" charset="0"/>
              </a:rPr>
              <a:t>.  It is also said that </a:t>
            </a:r>
            <a:r>
              <a:rPr lang="en-US" sz="1600" b="1" i="1" dirty="0">
                <a:latin typeface="Arial" pitchFamily="34" charset="0"/>
              </a:rPr>
              <a:t>El</a:t>
            </a:r>
            <a:r>
              <a:rPr lang="en-US" sz="1600" b="1" dirty="0">
                <a:latin typeface="Arial" pitchFamily="34" charset="0"/>
              </a:rPr>
              <a:t> was the head 	of a council of Gods (</a:t>
            </a:r>
            <a:r>
              <a:rPr lang="en-US" sz="1600" b="1" i="1" dirty="0">
                <a:latin typeface="Arial" pitchFamily="34" charset="0"/>
              </a:rPr>
              <a:t>Elohim</a:t>
            </a:r>
            <a:r>
              <a:rPr lang="en-US" sz="1600" b="1" dirty="0">
                <a:latin typeface="Arial" pitchFamily="34" charset="0"/>
              </a:rPr>
              <a:t> ??)</a:t>
            </a:r>
            <a:endParaRPr lang="en-US" sz="1600" b="1" dirty="0">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0AC74A52-4306-4DBF-90B0-0702E4A7CD01}"/>
              </a:ext>
            </a:extLst>
          </p:cNvPr>
          <p:cNvSpPr>
            <a:spLocks noGrp="1"/>
          </p:cNvSpPr>
          <p:nvPr>
            <p:ph type="sldNum" sz="quarter" idx="12"/>
          </p:nvPr>
        </p:nvSpPr>
        <p:spPr/>
        <p:txBody>
          <a:bodyPr/>
          <a:lstStyle/>
          <a:p>
            <a:r>
              <a:rPr lang="en-US" dirty="0"/>
              <a:t>3.</a:t>
            </a:r>
            <a:fld id="{30CDD7E6-7995-4B06-B6A5-4F15AD9DC82C}" type="slidenum">
              <a:rPr lang="en-US" smtClean="0"/>
              <a:pPr/>
              <a:t>19</a:t>
            </a:fld>
            <a:endParaRPr lang="en-US" dirty="0"/>
          </a:p>
        </p:txBody>
      </p:sp>
    </p:spTree>
    <p:extLst>
      <p:ext uri="{BB962C8B-B14F-4D97-AF65-F5344CB8AC3E}">
        <p14:creationId xmlns:p14="http://schemas.microsoft.com/office/powerpoint/2010/main" val="116084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5302542"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Why Was Isaac So Important?</a:t>
            </a:r>
          </a:p>
        </p:txBody>
      </p:sp>
      <p:sp>
        <p:nvSpPr>
          <p:cNvPr id="3" name="TextBox 2"/>
          <p:cNvSpPr txBox="1"/>
          <p:nvPr/>
        </p:nvSpPr>
        <p:spPr>
          <a:xfrm>
            <a:off x="304800" y="685800"/>
            <a:ext cx="8686800" cy="830997"/>
          </a:xfrm>
          <a:prstGeom prst="rect">
            <a:avLst/>
          </a:prstGeom>
          <a:noFill/>
        </p:spPr>
        <p:txBody>
          <a:bodyPr wrap="square" rtlCol="0">
            <a:spAutoFit/>
          </a:bodyPr>
          <a:lstStyle/>
          <a:p>
            <a:pPr>
              <a:tabLst>
                <a:tab pos="233363" algn="l"/>
              </a:tabLst>
            </a:pPr>
            <a:r>
              <a:rPr lang="en-US" sz="1600" b="1" dirty="0">
                <a:latin typeface="Arial" pitchFamily="34" charset="0"/>
                <a:cs typeface="Arial" pitchFamily="34" charset="0"/>
              </a:rPr>
              <a:t>Isaac seems to be almost a transitional or bridge character between Abraham and his grandson Jacob (next slide).  Isaac does not seem to act very much.  In fact, Isaac is almost always acted upon. Yet Isaac plays a serious role in the history of Judaism</a:t>
            </a:r>
          </a:p>
        </p:txBody>
      </p:sp>
      <p:sp>
        <p:nvSpPr>
          <p:cNvPr id="4" name="Slide Number Placeholder 3">
            <a:extLst>
              <a:ext uri="{FF2B5EF4-FFF2-40B4-BE49-F238E27FC236}">
                <a16:creationId xmlns:a16="http://schemas.microsoft.com/office/drawing/2014/main" id="{6BFA08C1-4557-4410-A44F-35E8C84F25BE}"/>
              </a:ext>
            </a:extLst>
          </p:cNvPr>
          <p:cNvSpPr>
            <a:spLocks noGrp="1"/>
          </p:cNvSpPr>
          <p:nvPr>
            <p:ph type="sldNum" sz="quarter" idx="12"/>
          </p:nvPr>
        </p:nvSpPr>
        <p:spPr/>
        <p:txBody>
          <a:bodyPr/>
          <a:lstStyle/>
          <a:p>
            <a:r>
              <a:rPr lang="en-US" dirty="0"/>
              <a:t>3.</a:t>
            </a:r>
            <a:fld id="{30CDD7E6-7995-4B06-B6A5-4F15AD9DC82C}" type="slidenum">
              <a:rPr lang="en-US" smtClean="0"/>
              <a:pPr/>
              <a:t>20</a:t>
            </a:fld>
            <a:endParaRPr lang="en-US" dirty="0"/>
          </a:p>
        </p:txBody>
      </p:sp>
      <p:sp>
        <p:nvSpPr>
          <p:cNvPr id="6" name="Rectangle 5">
            <a:extLst>
              <a:ext uri="{FF2B5EF4-FFF2-40B4-BE49-F238E27FC236}">
                <a16:creationId xmlns:a16="http://schemas.microsoft.com/office/drawing/2014/main" id="{E0E48D18-DDDE-4D7B-ACA6-762354E2A60F}"/>
              </a:ext>
            </a:extLst>
          </p:cNvPr>
          <p:cNvSpPr/>
          <p:nvPr/>
        </p:nvSpPr>
        <p:spPr>
          <a:xfrm>
            <a:off x="266700" y="5320467"/>
            <a:ext cx="8686800" cy="1323439"/>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Isaac is tricked by Rebekah to ensure that Jacob, not Esau, receives the 	birthright 	that by custom belonged to Esau. This story in Genesis describes an early 	relationship between the people of Edom/Idumea and the Hebrew people. This 	relationship, sometimes friendly and sometimes hostile, becomes important in the 	century before the birth of Jesus</a:t>
            </a:r>
          </a:p>
        </p:txBody>
      </p:sp>
      <p:sp>
        <p:nvSpPr>
          <p:cNvPr id="7" name="Rectangle 6">
            <a:extLst>
              <a:ext uri="{FF2B5EF4-FFF2-40B4-BE49-F238E27FC236}">
                <a16:creationId xmlns:a16="http://schemas.microsoft.com/office/drawing/2014/main" id="{70687419-B500-4623-BC05-B506294F8E55}"/>
              </a:ext>
            </a:extLst>
          </p:cNvPr>
          <p:cNvSpPr/>
          <p:nvPr/>
        </p:nvSpPr>
        <p:spPr>
          <a:xfrm>
            <a:off x="304800" y="4433263"/>
            <a:ext cx="8610600" cy="830997"/>
          </a:xfrm>
          <a:prstGeom prst="rect">
            <a:avLst/>
          </a:prstGeom>
        </p:spPr>
        <p:txBody>
          <a:bodyPr wrap="square">
            <a:spAutoFit/>
          </a:bodyPr>
          <a:lstStyle/>
          <a:p>
            <a:pPr marL="285750" indent="-285750">
              <a:buFont typeface="Arial" panose="020B0604020202020204" pitchFamily="34" charset="0"/>
              <a:buChar char="•"/>
              <a:tabLst>
                <a:tab pos="233363" algn="l"/>
              </a:tabLst>
            </a:pPr>
            <a:r>
              <a:rPr lang="en-US" sz="1600" b="1" dirty="0">
                <a:latin typeface="Arial" pitchFamily="34" charset="0"/>
                <a:cs typeface="Arial" pitchFamily="34" charset="0"/>
              </a:rPr>
              <a:t>Isaac does not find his own wife.  Abraham’s servant is sent back to Haran to acquire a wife (Rebekah)  from his family back in Haran.  This contrasts with Isaac’s son Jacob who acts on his own behalf in Haran and winds up with two wives</a:t>
            </a:r>
          </a:p>
        </p:txBody>
      </p:sp>
      <p:sp>
        <p:nvSpPr>
          <p:cNvPr id="8" name="Rectangle 7">
            <a:extLst>
              <a:ext uri="{FF2B5EF4-FFF2-40B4-BE49-F238E27FC236}">
                <a16:creationId xmlns:a16="http://schemas.microsoft.com/office/drawing/2014/main" id="{883DADA0-2D80-4EC2-AFC3-285FCF3615D9}"/>
              </a:ext>
            </a:extLst>
          </p:cNvPr>
          <p:cNvSpPr/>
          <p:nvPr/>
        </p:nvSpPr>
        <p:spPr>
          <a:xfrm>
            <a:off x="288471" y="1677611"/>
            <a:ext cx="8534400" cy="2677656"/>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The story of “The Binding of Isaac” may have symbolic importance to both 	Christians and Jews”</a:t>
            </a:r>
          </a:p>
          <a:p>
            <a:pPr>
              <a:tabLst>
                <a:tab pos="233363" algn="l"/>
              </a:tabLst>
            </a:pPr>
            <a:endParaRPr lang="en-US" sz="1600" b="1" dirty="0">
              <a:latin typeface="Arial" pitchFamily="34" charset="0"/>
              <a:cs typeface="Arial" pitchFamily="34" charset="0"/>
            </a:endParaRPr>
          </a:p>
          <a:p>
            <a:pPr defTabSz="457200">
              <a:tabLst>
                <a:tab pos="233363" algn="l"/>
              </a:tabLst>
            </a:pPr>
            <a:r>
              <a:rPr lang="en-US" sz="1600" b="1" dirty="0">
                <a:latin typeface="Arial" pitchFamily="34" charset="0"/>
                <a:cs typeface="Arial" pitchFamily="34" charset="0"/>
              </a:rPr>
              <a:t>	- 	For Jews, the occurrence took place on a mountain the region of Moriah.</a:t>
            </a:r>
            <a:r>
              <a:rPr lang="en-US" sz="1600" b="1" dirty="0">
                <a:solidFill>
                  <a:srgbClr val="0033CC"/>
                </a:solidFill>
                <a:latin typeface="Arial" panose="020B0604020202020204" pitchFamily="34" charset="0"/>
                <a:cs typeface="Arial" pitchFamily="34" charset="0"/>
              </a:rPr>
              <a:t> “Then 			Solomon began to build the temple of the LORD in Jerusalem on Mount Moriah </a:t>
            </a:r>
            <a:r>
              <a:rPr lang="en-US" sz="1600" b="1" dirty="0">
                <a:latin typeface="Arial" panose="020B0604020202020204" pitchFamily="34" charset="0"/>
                <a:cs typeface="Arial" panose="020B0604020202020204" pitchFamily="34" charset="0"/>
              </a:rPr>
              <a:t>“		(2 Chron. 3:1).  Consider the importance of this story in the days after Solomon</a:t>
            </a:r>
          </a:p>
          <a:p>
            <a:pPr defTabSz="457200">
              <a:tabLst>
                <a:tab pos="233363" algn="l"/>
              </a:tabLst>
            </a:pPr>
            <a:endParaRPr lang="en-US" sz="1600" b="1" dirty="0">
              <a:latin typeface="Arial" panose="020B0604020202020204" pitchFamily="34" charset="0"/>
              <a:cs typeface="Arial" panose="020B0604020202020204" pitchFamily="34" charset="0"/>
            </a:endParaRPr>
          </a:p>
          <a:p>
            <a:pPr defTabSz="457200">
              <a:tabLst>
                <a:tab pos="233363" algn="l"/>
              </a:tabLst>
            </a:pPr>
            <a:r>
              <a:rPr lang="en-US" sz="1600" b="1" dirty="0">
                <a:latin typeface="Arial" panose="020B0604020202020204" pitchFamily="34" charset="0"/>
                <a:cs typeface="Arial" panose="020B0604020202020204" pitchFamily="34" charset="0"/>
              </a:rPr>
              <a:t>	-	Given that the word used to describe Isaac (</a:t>
            </a:r>
            <a:r>
              <a:rPr lang="he-IL" sz="2400" b="1" dirty="0">
                <a:latin typeface="Times New Roman" panose="02020603050405020304" pitchFamily="18" charset="0"/>
                <a:cs typeface="Times New Roman" panose="02020603050405020304" pitchFamily="18" charset="0"/>
              </a:rPr>
              <a:t>נַעַר</a:t>
            </a:r>
            <a:r>
              <a:rPr lang="en-US" sz="1600" b="1" dirty="0">
                <a:latin typeface="Arial" panose="020B0604020202020204" pitchFamily="34" charset="0"/>
                <a:cs typeface="Arial" panose="020B0604020202020204" pitchFamily="34" charset="0"/>
              </a:rPr>
              <a:t> ) (Naar) could mean any age 			from youth to age 37, Christians could easily see Isaac as a prefigure of Christ.</a:t>
            </a:r>
          </a:p>
          <a:p>
            <a:pPr defTabSz="457200">
              <a:tabLst>
                <a:tab pos="233363" algn="l"/>
              </a:tabLst>
            </a:pPr>
            <a:r>
              <a:rPr lang="en-US" sz="1600" b="1" dirty="0">
                <a:latin typeface="Arial" panose="020B0604020202020204" pitchFamily="34" charset="0"/>
                <a:cs typeface="Arial" panose="020B0604020202020204" pitchFamily="34" charset="0"/>
              </a:rPr>
              <a:t>		They could see him as “the lamb God would provide” (Gen. 22:8) at age 33.</a:t>
            </a:r>
          </a:p>
        </p:txBody>
      </p:sp>
    </p:spTree>
    <p:extLst>
      <p:ext uri="{BB962C8B-B14F-4D97-AF65-F5344CB8AC3E}">
        <p14:creationId xmlns:p14="http://schemas.microsoft.com/office/powerpoint/2010/main" val="314732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5070555"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Who Were Jacob and Israel?</a:t>
            </a:r>
          </a:p>
        </p:txBody>
      </p:sp>
      <p:sp>
        <p:nvSpPr>
          <p:cNvPr id="3" name="TextBox 2"/>
          <p:cNvSpPr txBox="1"/>
          <p:nvPr/>
        </p:nvSpPr>
        <p:spPr>
          <a:xfrm>
            <a:off x="228600" y="990600"/>
            <a:ext cx="8686800" cy="353943"/>
          </a:xfrm>
          <a:prstGeom prst="rect">
            <a:avLst/>
          </a:prstGeom>
          <a:noFill/>
        </p:spPr>
        <p:txBody>
          <a:bodyPr wrap="square" rtlCol="0">
            <a:spAutoFit/>
          </a:bodyPr>
          <a:lstStyle/>
          <a:p>
            <a:pPr>
              <a:buFont typeface="Arial" pitchFamily="34" charset="0"/>
              <a:buChar char="•"/>
              <a:tabLst>
                <a:tab pos="233363" algn="l"/>
              </a:tabLst>
            </a:pPr>
            <a:r>
              <a:rPr lang="en-US" sz="1700" b="1" dirty="0">
                <a:latin typeface="Arial" pitchFamily="34" charset="0"/>
                <a:cs typeface="Arial" pitchFamily="34" charset="0"/>
              </a:rPr>
              <a:t> 	Actually, they were the same person</a:t>
            </a:r>
          </a:p>
        </p:txBody>
      </p:sp>
      <p:sp>
        <p:nvSpPr>
          <p:cNvPr id="4" name="Slide Number Placeholder 3">
            <a:extLst>
              <a:ext uri="{FF2B5EF4-FFF2-40B4-BE49-F238E27FC236}">
                <a16:creationId xmlns:a16="http://schemas.microsoft.com/office/drawing/2014/main" id="{1093659A-9BEF-421C-A0E1-383E9DA5ABF7}"/>
              </a:ext>
            </a:extLst>
          </p:cNvPr>
          <p:cNvSpPr>
            <a:spLocks noGrp="1"/>
          </p:cNvSpPr>
          <p:nvPr>
            <p:ph type="sldNum" sz="quarter" idx="12"/>
          </p:nvPr>
        </p:nvSpPr>
        <p:spPr/>
        <p:txBody>
          <a:bodyPr/>
          <a:lstStyle/>
          <a:p>
            <a:r>
              <a:rPr lang="en-US" dirty="0"/>
              <a:t>3.</a:t>
            </a:r>
            <a:fld id="{30CDD7E6-7995-4B06-B6A5-4F15AD9DC82C}" type="slidenum">
              <a:rPr lang="en-US" smtClean="0"/>
              <a:pPr/>
              <a:t>21</a:t>
            </a:fld>
            <a:endParaRPr lang="en-US" dirty="0"/>
          </a:p>
        </p:txBody>
      </p:sp>
      <p:sp>
        <p:nvSpPr>
          <p:cNvPr id="5" name="Rectangle 4">
            <a:extLst>
              <a:ext uri="{FF2B5EF4-FFF2-40B4-BE49-F238E27FC236}">
                <a16:creationId xmlns:a16="http://schemas.microsoft.com/office/drawing/2014/main" id="{02E3C894-0F69-4D51-947D-BEB249825B3D}"/>
              </a:ext>
            </a:extLst>
          </p:cNvPr>
          <p:cNvSpPr/>
          <p:nvPr/>
        </p:nvSpPr>
        <p:spPr>
          <a:xfrm>
            <a:off x="228600" y="4572000"/>
            <a:ext cx="8610600" cy="1323439"/>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Jacob went on to father twelve sons; six by Leah (Reuben, Simeon, Levi ,Judah, 	Issachar and Zebulon), two by Leah’s maidservant Zilpah (Gad and Asher), two 	by Rachel (Joseph and Benjamin) and two by Rachel’s maidservant Bilhah (Dan 	and Napthali).  These twelve became the patriarchs of the Twelve Tribes of 	Israel.  Jacob also had a daughter by Leah. Her name was Dinah</a:t>
            </a:r>
          </a:p>
        </p:txBody>
      </p:sp>
      <p:sp>
        <p:nvSpPr>
          <p:cNvPr id="6" name="Rectangle 5">
            <a:extLst>
              <a:ext uri="{FF2B5EF4-FFF2-40B4-BE49-F238E27FC236}">
                <a16:creationId xmlns:a16="http://schemas.microsoft.com/office/drawing/2014/main" id="{355DB3B0-EE01-481E-9BA3-5DB50DE593BD}"/>
              </a:ext>
            </a:extLst>
          </p:cNvPr>
          <p:cNvSpPr/>
          <p:nvPr/>
        </p:nvSpPr>
        <p:spPr>
          <a:xfrm>
            <a:off x="228600" y="3505200"/>
            <a:ext cx="8534400" cy="830997"/>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Jacob/Israel did reconcile with Esau.  They parted in peace.  Jacob then traveled 	back to </a:t>
            </a:r>
            <a:r>
              <a:rPr lang="en-US" sz="1600" b="1" dirty="0">
                <a:solidFill>
                  <a:srgbClr val="009900"/>
                </a:solidFill>
                <a:latin typeface="Arial" pitchFamily="34" charset="0"/>
                <a:cs typeface="Arial" pitchFamily="34" charset="0"/>
              </a:rPr>
              <a:t>Shechem</a:t>
            </a:r>
            <a:r>
              <a:rPr lang="en-US" sz="1600" b="1" dirty="0">
                <a:latin typeface="Arial" pitchFamily="34" charset="0"/>
                <a:cs typeface="Arial" pitchFamily="34" charset="0"/>
              </a:rPr>
              <a:t> where Abraham had set up an altar to God. Isaac later died in 	</a:t>
            </a:r>
            <a:r>
              <a:rPr lang="en-US" sz="1600" b="1" dirty="0">
                <a:solidFill>
                  <a:srgbClr val="009900"/>
                </a:solidFill>
                <a:latin typeface="Arial" pitchFamily="34" charset="0"/>
                <a:cs typeface="Arial" pitchFamily="34" charset="0"/>
              </a:rPr>
              <a:t>Hebron</a:t>
            </a:r>
            <a:r>
              <a:rPr lang="en-US" sz="1600" b="1" dirty="0">
                <a:latin typeface="Arial" pitchFamily="34" charset="0"/>
                <a:cs typeface="Arial" pitchFamily="34" charset="0"/>
              </a:rPr>
              <a:t>. Both Jacob and Esau returned to Hebron for his funeral</a:t>
            </a:r>
          </a:p>
        </p:txBody>
      </p:sp>
      <p:sp>
        <p:nvSpPr>
          <p:cNvPr id="7" name="Rectangle 6">
            <a:extLst>
              <a:ext uri="{FF2B5EF4-FFF2-40B4-BE49-F238E27FC236}">
                <a16:creationId xmlns:a16="http://schemas.microsoft.com/office/drawing/2014/main" id="{8B87CDA1-9F46-4A02-94D5-FB68818F39C4}"/>
              </a:ext>
            </a:extLst>
          </p:cNvPr>
          <p:cNvSpPr/>
          <p:nvPr/>
        </p:nvSpPr>
        <p:spPr>
          <a:xfrm>
            <a:off x="228600" y="2690336"/>
            <a:ext cx="8686800" cy="584775"/>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Jacob later attempted to reconcile with Esau.  En route, he struggled with an 	angel and the angel told Jacob that he will be called by a new name, Israel</a:t>
            </a:r>
          </a:p>
        </p:txBody>
      </p:sp>
      <p:sp>
        <p:nvSpPr>
          <p:cNvPr id="8" name="Rectangle 7">
            <a:extLst>
              <a:ext uri="{FF2B5EF4-FFF2-40B4-BE49-F238E27FC236}">
                <a16:creationId xmlns:a16="http://schemas.microsoft.com/office/drawing/2014/main" id="{07F7A9C4-FE68-4EDE-9FC4-284EB700F531}"/>
              </a:ext>
            </a:extLst>
          </p:cNvPr>
          <p:cNvSpPr/>
          <p:nvPr/>
        </p:nvSpPr>
        <p:spPr>
          <a:xfrm>
            <a:off x="228600" y="1600200"/>
            <a:ext cx="8229600" cy="830997"/>
          </a:xfrm>
          <a:prstGeom prst="rect">
            <a:avLst/>
          </a:prstGeom>
        </p:spPr>
        <p:txBody>
          <a:bodyPr wrap="square">
            <a:spAutoFit/>
          </a:bodyPr>
          <a:lstStyle/>
          <a:p>
            <a:pPr>
              <a:buFont typeface="Arial" pitchFamily="34" charset="0"/>
              <a:buChar char="•"/>
              <a:tabLst>
                <a:tab pos="233363" algn="l"/>
              </a:tabLst>
            </a:pPr>
            <a:r>
              <a:rPr lang="en-US" sz="1600" b="1" dirty="0">
                <a:latin typeface="Arial" pitchFamily="34" charset="0"/>
                <a:cs typeface="Arial" pitchFamily="34" charset="0"/>
              </a:rPr>
              <a:t> 	Thanks to his mother’s help, Jacob succeeded Isaac as the leader of his people. 	He, too, returned to Haran to find a wife and there, as a result of Laban’s 	trickery, Jacob married Laban’s two daughters, Leah and Rachel</a:t>
            </a:r>
          </a:p>
        </p:txBody>
      </p:sp>
    </p:spTree>
    <p:extLst>
      <p:ext uri="{BB962C8B-B14F-4D97-AF65-F5344CB8AC3E}">
        <p14:creationId xmlns:p14="http://schemas.microsoft.com/office/powerpoint/2010/main" val="199310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7196201"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Bad Things Happen to Joseph and Dinah</a:t>
            </a:r>
          </a:p>
        </p:txBody>
      </p:sp>
      <p:sp>
        <p:nvSpPr>
          <p:cNvPr id="3" name="TextBox 2"/>
          <p:cNvSpPr txBox="1"/>
          <p:nvPr/>
        </p:nvSpPr>
        <p:spPr>
          <a:xfrm>
            <a:off x="228600" y="772447"/>
            <a:ext cx="8686800" cy="615553"/>
          </a:xfrm>
          <a:prstGeom prst="rect">
            <a:avLst/>
          </a:prstGeom>
          <a:noFill/>
        </p:spPr>
        <p:txBody>
          <a:bodyPr wrap="square" rtlCol="0">
            <a:spAutoFit/>
          </a:bodyPr>
          <a:lstStyle/>
          <a:p>
            <a:pPr>
              <a:buFont typeface="Arial" pitchFamily="34" charset="0"/>
              <a:buChar char="•"/>
              <a:tabLst>
                <a:tab pos="233363" algn="l"/>
              </a:tabLst>
            </a:pPr>
            <a:r>
              <a:rPr lang="en-US" sz="1700" b="1" dirty="0">
                <a:latin typeface="Arial" pitchFamily="34" charset="0"/>
                <a:cs typeface="Arial" pitchFamily="34" charset="0"/>
              </a:rPr>
              <a:t> 	There were two events that happened to the children of Jacob that the Book of 	Genesis made part of its story</a:t>
            </a:r>
          </a:p>
        </p:txBody>
      </p:sp>
      <p:sp>
        <p:nvSpPr>
          <p:cNvPr id="6" name="TextBox 5">
            <a:extLst>
              <a:ext uri="{FF2B5EF4-FFF2-40B4-BE49-F238E27FC236}">
                <a16:creationId xmlns:a16="http://schemas.microsoft.com/office/drawing/2014/main" id="{54CF9E1D-0853-4AA9-A4AB-71AB381ADA95}"/>
              </a:ext>
            </a:extLst>
          </p:cNvPr>
          <p:cNvSpPr txBox="1"/>
          <p:nvPr/>
        </p:nvSpPr>
        <p:spPr>
          <a:xfrm>
            <a:off x="228600" y="1524000"/>
            <a:ext cx="8686800" cy="2185214"/>
          </a:xfrm>
          <a:prstGeom prst="rect">
            <a:avLst/>
          </a:prstGeom>
          <a:noFill/>
        </p:spPr>
        <p:txBody>
          <a:bodyPr wrap="square" rtlCol="0">
            <a:spAutoFit/>
          </a:bodyPr>
          <a:lstStyle/>
          <a:p>
            <a:pPr>
              <a:buFont typeface="Arial" pitchFamily="34" charset="0"/>
              <a:buChar char="•"/>
              <a:tabLst>
                <a:tab pos="233363" algn="l"/>
              </a:tabLst>
            </a:pPr>
            <a:r>
              <a:rPr lang="en-US" sz="1700" b="1" dirty="0">
                <a:latin typeface="Arial" pitchFamily="34" charset="0"/>
                <a:cs typeface="Arial" pitchFamily="34" charset="0"/>
              </a:rPr>
              <a:t> 	Genesis 34 tells of the rape of Dinah. Dinah, Jacob’s daughter, was visiting 	friends when Shechem (a person, not the place), a Hivite prince, saw her and 	took Dinah to bed. Jacob was angry but his sons were away. Just as his sons 	were returning, Shechem’s father brokered a deal that would promise that all 	Hivite men would be circumcised if Jacob would permit Shechem to marry 	Dinah. Jacob agreed but shortly after, while the Hivite men were still in pain, two 	of Jacob’s sons, Simeon and Levi, took their swords and slew every Hivite male 	including Shechem and 	his father and brought Dinah home</a:t>
            </a:r>
          </a:p>
        </p:txBody>
      </p:sp>
      <p:sp>
        <p:nvSpPr>
          <p:cNvPr id="7" name="TextBox 6">
            <a:extLst>
              <a:ext uri="{FF2B5EF4-FFF2-40B4-BE49-F238E27FC236}">
                <a16:creationId xmlns:a16="http://schemas.microsoft.com/office/drawing/2014/main" id="{9EBF43E1-5D58-45DF-9BC8-C9C9703B5275}"/>
              </a:ext>
            </a:extLst>
          </p:cNvPr>
          <p:cNvSpPr txBox="1"/>
          <p:nvPr/>
        </p:nvSpPr>
        <p:spPr>
          <a:xfrm>
            <a:off x="228600" y="3886200"/>
            <a:ext cx="8686800" cy="877163"/>
          </a:xfrm>
          <a:prstGeom prst="rect">
            <a:avLst/>
          </a:prstGeom>
          <a:noFill/>
        </p:spPr>
        <p:txBody>
          <a:bodyPr wrap="square" rtlCol="0">
            <a:spAutoFit/>
          </a:bodyPr>
          <a:lstStyle/>
          <a:p>
            <a:pPr>
              <a:buFont typeface="Arial" pitchFamily="34" charset="0"/>
              <a:buChar char="•"/>
              <a:tabLst>
                <a:tab pos="233363" algn="l"/>
              </a:tabLst>
            </a:pPr>
            <a:r>
              <a:rPr lang="en-US" sz="1700" b="1" dirty="0">
                <a:latin typeface="Arial" pitchFamily="34" charset="0"/>
                <a:cs typeface="Arial" pitchFamily="34" charset="0"/>
              </a:rPr>
              <a:t> 	Genesis 37 tells how Joseph was sold by his brothers into slavery in Egypt. 	Joseph irritated his brothers so they sold him off and told Jacob that Joseph 	had been killed by a wild beast</a:t>
            </a:r>
          </a:p>
        </p:txBody>
      </p:sp>
      <p:sp>
        <p:nvSpPr>
          <p:cNvPr id="8" name="TextBox 7">
            <a:extLst>
              <a:ext uri="{FF2B5EF4-FFF2-40B4-BE49-F238E27FC236}">
                <a16:creationId xmlns:a16="http://schemas.microsoft.com/office/drawing/2014/main" id="{EC8B7BF3-39BB-4AC9-994A-38890F76233A}"/>
              </a:ext>
            </a:extLst>
          </p:cNvPr>
          <p:cNvSpPr txBox="1"/>
          <p:nvPr/>
        </p:nvSpPr>
        <p:spPr>
          <a:xfrm>
            <a:off x="228600" y="4953000"/>
            <a:ext cx="8686800" cy="1661993"/>
          </a:xfrm>
          <a:prstGeom prst="rect">
            <a:avLst/>
          </a:prstGeom>
          <a:noFill/>
        </p:spPr>
        <p:txBody>
          <a:bodyPr wrap="square" rtlCol="0">
            <a:spAutoFit/>
          </a:bodyPr>
          <a:lstStyle/>
          <a:p>
            <a:pPr>
              <a:buFont typeface="Arial" pitchFamily="34" charset="0"/>
              <a:buChar char="•"/>
              <a:tabLst>
                <a:tab pos="233363" algn="l"/>
              </a:tabLst>
            </a:pPr>
            <a:r>
              <a:rPr lang="en-US" sz="1700" b="1" dirty="0">
                <a:latin typeface="Arial" pitchFamily="34" charset="0"/>
                <a:cs typeface="Arial" pitchFamily="34" charset="0"/>
              </a:rPr>
              <a:t> 	Scholars questioned the purpose of each story. Some scholars concluded that 	the story of Dinah, where Simeon and Levi slew the Hivites, was told to explain 	why, in later times, the tribe of Simeon all but disappeared and the tribe of Levi 	never received lands of their own in the Promised Land. Being the priestly tribe, 	they would need to serve all the tribes. The story of Joseph was told as a means 	of explaining how the Israelites wound up in Egypt setting the stage for Moses</a:t>
            </a:r>
          </a:p>
        </p:txBody>
      </p:sp>
      <p:sp>
        <p:nvSpPr>
          <p:cNvPr id="4" name="Slide Number Placeholder 3">
            <a:extLst>
              <a:ext uri="{FF2B5EF4-FFF2-40B4-BE49-F238E27FC236}">
                <a16:creationId xmlns:a16="http://schemas.microsoft.com/office/drawing/2014/main" id="{695EA0C7-9E09-42CB-AC8B-1991A0AE88E3}"/>
              </a:ext>
            </a:extLst>
          </p:cNvPr>
          <p:cNvSpPr>
            <a:spLocks noGrp="1"/>
          </p:cNvSpPr>
          <p:nvPr>
            <p:ph type="sldNum" sz="quarter" idx="12"/>
          </p:nvPr>
        </p:nvSpPr>
        <p:spPr/>
        <p:txBody>
          <a:bodyPr/>
          <a:lstStyle/>
          <a:p>
            <a:r>
              <a:rPr lang="en-US" dirty="0"/>
              <a:t>3.</a:t>
            </a:r>
            <a:fld id="{30CDD7E6-7995-4B06-B6A5-4F15AD9DC82C}" type="slidenum">
              <a:rPr lang="en-US" smtClean="0"/>
              <a:pPr/>
              <a:t>22</a:t>
            </a:fld>
            <a:endParaRPr lang="en-US" dirty="0"/>
          </a:p>
        </p:txBody>
      </p:sp>
    </p:spTree>
    <p:extLst>
      <p:ext uri="{BB962C8B-B14F-4D97-AF65-F5344CB8AC3E}">
        <p14:creationId xmlns:p14="http://schemas.microsoft.com/office/powerpoint/2010/main" val="167104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6298584"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What Was The Testament of Jacob?</a:t>
            </a:r>
          </a:p>
        </p:txBody>
      </p:sp>
      <p:sp>
        <p:nvSpPr>
          <p:cNvPr id="3" name="TextBox 2"/>
          <p:cNvSpPr txBox="1"/>
          <p:nvPr/>
        </p:nvSpPr>
        <p:spPr>
          <a:xfrm>
            <a:off x="152400" y="2743200"/>
            <a:ext cx="8686800" cy="2308324"/>
          </a:xfrm>
          <a:prstGeom prst="rect">
            <a:avLst/>
          </a:prstGeom>
          <a:noFill/>
        </p:spPr>
        <p:txBody>
          <a:bodyPr wrap="square" rtlCol="0">
            <a:spAutoFit/>
          </a:bodyPr>
          <a:lstStyle/>
          <a:p>
            <a:pPr>
              <a:buFont typeface="Arial" pitchFamily="34" charset="0"/>
              <a:buChar char="•"/>
              <a:tabLst>
                <a:tab pos="287338" algn="l"/>
              </a:tabLst>
            </a:pPr>
            <a:r>
              <a:rPr lang="en-US" b="1" dirty="0">
                <a:latin typeface="Arial" pitchFamily="34" charset="0"/>
                <a:cs typeface="Arial" pitchFamily="34" charset="0"/>
              </a:rPr>
              <a:t> 	The Testament of Jacob was a series of statements that Jacob issued 	regarding each of his sons. These statements were like a series of 	predictions about each son. The statement that Jacob gave concerning his 	son Judah was most important, </a:t>
            </a:r>
            <a:r>
              <a:rPr lang="en-US" b="1" dirty="0">
                <a:solidFill>
                  <a:srgbClr val="0033CC"/>
                </a:solidFill>
                <a:latin typeface="Arial" pitchFamily="34" charset="0"/>
                <a:cs typeface="Arial" pitchFamily="34" charset="0"/>
              </a:rPr>
              <a:t>“</a:t>
            </a:r>
            <a:r>
              <a:rPr lang="en-US" b="1" i="1" dirty="0">
                <a:solidFill>
                  <a:srgbClr val="0033CC"/>
                </a:solidFill>
                <a:latin typeface="Arial" pitchFamily="34" charset="0"/>
                <a:cs typeface="Arial" pitchFamily="34" charset="0"/>
              </a:rPr>
              <a:t>Judah is a lion’s cub, you have grown up 	on prey, my son. He crouches, lies down like a lion, like a lioness—who 	would dare rouse him?  The scepter shall never depart from Judah, or the 	mace from between his feet, until tribute comes to him and he receives the 	people’s obedience.  </a:t>
            </a:r>
            <a:r>
              <a:rPr lang="en-US" b="1" dirty="0">
                <a:solidFill>
                  <a:srgbClr val="0033CC"/>
                </a:solidFill>
                <a:latin typeface="Arial" pitchFamily="34" charset="0"/>
                <a:cs typeface="Arial" pitchFamily="34" charset="0"/>
              </a:rPr>
              <a:t>(Gen 49: 9-10)</a:t>
            </a:r>
          </a:p>
        </p:txBody>
      </p:sp>
      <p:sp>
        <p:nvSpPr>
          <p:cNvPr id="4" name="Rectangle 3">
            <a:extLst>
              <a:ext uri="{FF2B5EF4-FFF2-40B4-BE49-F238E27FC236}">
                <a16:creationId xmlns:a16="http://schemas.microsoft.com/office/drawing/2014/main" id="{4E429AB7-C45C-4C1D-BCE7-F06DA950A12B}"/>
              </a:ext>
            </a:extLst>
          </p:cNvPr>
          <p:cNvSpPr/>
          <p:nvPr/>
        </p:nvSpPr>
        <p:spPr>
          <a:xfrm>
            <a:off x="152400" y="838200"/>
            <a:ext cx="8382000" cy="1754326"/>
          </a:xfrm>
          <a:prstGeom prst="rect">
            <a:avLst/>
          </a:prstGeom>
        </p:spPr>
        <p:txBody>
          <a:bodyPr wrap="square">
            <a:spAutoFit/>
          </a:bodyPr>
          <a:lstStyle/>
          <a:p>
            <a:pPr marL="285750" indent="-285750">
              <a:buFont typeface="Arial" panose="020B0604020202020204" pitchFamily="34" charset="0"/>
              <a:buChar char="•"/>
            </a:pPr>
            <a:r>
              <a:rPr lang="en-US" b="1" dirty="0">
                <a:latin typeface="Arial" pitchFamily="34" charset="0"/>
                <a:cs typeface="Arial" pitchFamily="34" charset="0"/>
              </a:rPr>
              <a:t>The Book of Genesis ends with the Testament of Jacob (Genesis 49) and the story of the death of Jacob and of Joseph (Genesis 50). With the end of the Book of Genesis, the Hebrew Scriptures have taken us from the time of creation through to the time of the Patriarchs. As Genesis ends, the Israelites have settled in Egypt under Pharaohs who have welcomed them.</a:t>
            </a:r>
            <a:endParaRPr lang="en-US" dirty="0"/>
          </a:p>
        </p:txBody>
      </p:sp>
      <p:sp>
        <p:nvSpPr>
          <p:cNvPr id="5" name="Slide Number Placeholder 4">
            <a:extLst>
              <a:ext uri="{FF2B5EF4-FFF2-40B4-BE49-F238E27FC236}">
                <a16:creationId xmlns:a16="http://schemas.microsoft.com/office/drawing/2014/main" id="{743ED57D-7226-4CB9-A305-832508F9B4CF}"/>
              </a:ext>
            </a:extLst>
          </p:cNvPr>
          <p:cNvSpPr>
            <a:spLocks noGrp="1"/>
          </p:cNvSpPr>
          <p:nvPr>
            <p:ph type="sldNum" sz="quarter" idx="12"/>
          </p:nvPr>
        </p:nvSpPr>
        <p:spPr/>
        <p:txBody>
          <a:bodyPr/>
          <a:lstStyle/>
          <a:p>
            <a:r>
              <a:rPr lang="en-US" dirty="0"/>
              <a:t>3.</a:t>
            </a:r>
            <a:fld id="{30CDD7E6-7995-4B06-B6A5-4F15AD9DC82C}" type="slidenum">
              <a:rPr lang="en-US" smtClean="0"/>
              <a:pPr/>
              <a:t>23</a:t>
            </a:fld>
            <a:endParaRPr lang="en-US" dirty="0"/>
          </a:p>
        </p:txBody>
      </p:sp>
      <p:sp>
        <p:nvSpPr>
          <p:cNvPr id="6" name="Rectangle 5">
            <a:extLst>
              <a:ext uri="{FF2B5EF4-FFF2-40B4-BE49-F238E27FC236}">
                <a16:creationId xmlns:a16="http://schemas.microsoft.com/office/drawing/2014/main" id="{3E98F62A-5032-4F32-9368-C071E6C5B2A7}"/>
              </a:ext>
            </a:extLst>
          </p:cNvPr>
          <p:cNvSpPr/>
          <p:nvPr/>
        </p:nvSpPr>
        <p:spPr>
          <a:xfrm>
            <a:off x="152400" y="5181600"/>
            <a:ext cx="8458200" cy="1477328"/>
          </a:xfrm>
          <a:prstGeom prst="rect">
            <a:avLst/>
          </a:prstGeom>
        </p:spPr>
        <p:txBody>
          <a:bodyPr wrap="square">
            <a:spAutoFit/>
          </a:bodyPr>
          <a:lstStyle/>
          <a:p>
            <a:pPr marL="285750" indent="-285750">
              <a:buFont typeface="Arial" panose="020B0604020202020204" pitchFamily="34" charset="0"/>
              <a:buChar char="•"/>
              <a:tabLst>
                <a:tab pos="287338" algn="l"/>
              </a:tabLst>
            </a:pPr>
            <a:r>
              <a:rPr lang="en-US" b="1" dirty="0">
                <a:latin typeface="Arial" pitchFamily="34" charset="0"/>
                <a:cs typeface="Arial" pitchFamily="34" charset="0"/>
              </a:rPr>
              <a:t> Was the Testament regarding Judah another literary device designed to 	justify the leading role of Judah in the Kingdom of David and Solomon? 	Perhaps.  The rest of the Torah will explain how the Hebrew people left 	Egypt and established themselves in Canaan. Our next section will deal 	with Moses and the Exodus</a:t>
            </a:r>
          </a:p>
        </p:txBody>
      </p:sp>
    </p:spTree>
    <p:extLst>
      <p:ext uri="{BB962C8B-B14F-4D97-AF65-F5344CB8AC3E}">
        <p14:creationId xmlns:p14="http://schemas.microsoft.com/office/powerpoint/2010/main" val="359037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968" y="152400"/>
            <a:ext cx="5462201" cy="492443"/>
          </a:xfrm>
          <a:prstGeom prst="rect">
            <a:avLst/>
          </a:prstGeom>
          <a:noFill/>
        </p:spPr>
        <p:txBody>
          <a:bodyPr wrap="none" rtlCol="0">
            <a:spAutoFit/>
          </a:bodyPr>
          <a:lstStyle/>
          <a:p>
            <a:r>
              <a:rPr lang="en-US" sz="2600" b="1" dirty="0">
                <a:solidFill>
                  <a:srgbClr val="0033CC"/>
                </a:solidFill>
                <a:latin typeface="Arial" pitchFamily="34" charset="0"/>
                <a:cs typeface="Arial" pitchFamily="34" charset="0"/>
              </a:rPr>
              <a:t>Is Genesis Historically Accurate?</a:t>
            </a:r>
          </a:p>
        </p:txBody>
      </p:sp>
      <p:sp>
        <p:nvSpPr>
          <p:cNvPr id="3" name="TextBox 2"/>
          <p:cNvSpPr txBox="1"/>
          <p:nvPr/>
        </p:nvSpPr>
        <p:spPr>
          <a:xfrm>
            <a:off x="304800" y="762000"/>
            <a:ext cx="8481060" cy="348813"/>
          </a:xfrm>
          <a:prstGeom prst="rect">
            <a:avLst/>
          </a:prstGeom>
          <a:noFill/>
        </p:spPr>
        <p:txBody>
          <a:bodyPr wrap="square" rtlCol="0">
            <a:spAutoFit/>
          </a:bodyPr>
          <a:lstStyle/>
          <a:p>
            <a:pPr>
              <a:lnSpc>
                <a:spcPts val="2000"/>
              </a:lnSpc>
              <a:buFont typeface="Arial" pitchFamily="34" charset="0"/>
              <a:buChar char="•"/>
              <a:tabLst>
                <a:tab pos="287338" algn="l"/>
              </a:tabLst>
            </a:pPr>
            <a:r>
              <a:rPr lang="en-US" b="1" dirty="0">
                <a:latin typeface="Arial" pitchFamily="34" charset="0"/>
                <a:cs typeface="Arial" pitchFamily="34" charset="0"/>
              </a:rPr>
              <a:t> 	</a:t>
            </a:r>
            <a:r>
              <a:rPr lang="en-US" sz="1700" b="1" dirty="0">
                <a:latin typeface="Arial" pitchFamily="34" charset="0"/>
                <a:cs typeface="Arial" pitchFamily="34" charset="0"/>
              </a:rPr>
              <a:t>The best answer to that question is an old saying: </a:t>
            </a:r>
          </a:p>
        </p:txBody>
      </p:sp>
      <p:sp>
        <p:nvSpPr>
          <p:cNvPr id="6" name="TextBox 5">
            <a:extLst>
              <a:ext uri="{FF2B5EF4-FFF2-40B4-BE49-F238E27FC236}">
                <a16:creationId xmlns:a16="http://schemas.microsoft.com/office/drawing/2014/main" id="{FC14C301-2830-4998-BA78-B9EC77D67AA4}"/>
              </a:ext>
            </a:extLst>
          </p:cNvPr>
          <p:cNvSpPr txBox="1"/>
          <p:nvPr/>
        </p:nvSpPr>
        <p:spPr>
          <a:xfrm>
            <a:off x="708660" y="1142999"/>
            <a:ext cx="7311390" cy="615553"/>
          </a:xfrm>
          <a:prstGeom prst="rect">
            <a:avLst/>
          </a:prstGeom>
          <a:noFill/>
        </p:spPr>
        <p:txBody>
          <a:bodyPr wrap="square" rtlCol="0">
            <a:spAutoFit/>
          </a:bodyPr>
          <a:lstStyle/>
          <a:p>
            <a:pPr>
              <a:tabLst>
                <a:tab pos="287338" algn="l"/>
              </a:tabLst>
            </a:pPr>
            <a:r>
              <a:rPr lang="en-US" sz="1700" b="1" dirty="0">
                <a:solidFill>
                  <a:srgbClr val="0033CC"/>
                </a:solidFill>
                <a:latin typeface="Arial" pitchFamily="34" charset="0"/>
                <a:cs typeface="Arial" pitchFamily="34" charset="0"/>
              </a:rPr>
              <a:t>Much of Genesis takes place in historical times. It speaks of events some of which actually happened and of people who actually lived.</a:t>
            </a:r>
          </a:p>
        </p:txBody>
      </p:sp>
      <p:sp>
        <p:nvSpPr>
          <p:cNvPr id="7" name="TextBox 6">
            <a:extLst>
              <a:ext uri="{FF2B5EF4-FFF2-40B4-BE49-F238E27FC236}">
                <a16:creationId xmlns:a16="http://schemas.microsoft.com/office/drawing/2014/main" id="{7F95FA13-57A4-4490-B7B2-1B847BA14206}"/>
              </a:ext>
            </a:extLst>
          </p:cNvPr>
          <p:cNvSpPr txBox="1"/>
          <p:nvPr/>
        </p:nvSpPr>
        <p:spPr>
          <a:xfrm>
            <a:off x="327660" y="1828799"/>
            <a:ext cx="8481060" cy="1374735"/>
          </a:xfrm>
          <a:prstGeom prst="rect">
            <a:avLst/>
          </a:prstGeom>
          <a:noFill/>
        </p:spPr>
        <p:txBody>
          <a:bodyPr wrap="square" rtlCol="0">
            <a:spAutoFit/>
          </a:bodyPr>
          <a:lstStyle/>
          <a:p>
            <a:pPr>
              <a:lnSpc>
                <a:spcPts val="2000"/>
              </a:lnSpc>
              <a:buFont typeface="Arial" pitchFamily="34" charset="0"/>
              <a:buChar char="•"/>
              <a:tabLst>
                <a:tab pos="287338" algn="l"/>
              </a:tabLst>
            </a:pPr>
            <a:r>
              <a:rPr lang="en-US" b="1" dirty="0">
                <a:latin typeface="Arial" pitchFamily="34" charset="0"/>
                <a:cs typeface="Arial" pitchFamily="34" charset="0"/>
              </a:rPr>
              <a:t> 	</a:t>
            </a:r>
            <a:r>
              <a:rPr lang="en-US" sz="1700" b="1" dirty="0">
                <a:latin typeface="Arial" pitchFamily="34" charset="0"/>
                <a:cs typeface="Arial" pitchFamily="34" charset="0"/>
              </a:rPr>
              <a:t>It is important to remember that, for centuries, Genesis was passed down 	from one generation to another as an oral tradition. Literary devices can be 	found within Genesis that are common to stories passed down by oral 	tradition. These devices helped the story teller remember what stories when 	where and it helped keep the attention of those who listened to the stories</a:t>
            </a:r>
          </a:p>
        </p:txBody>
      </p:sp>
      <p:sp>
        <p:nvSpPr>
          <p:cNvPr id="8" name="TextBox 7">
            <a:extLst>
              <a:ext uri="{FF2B5EF4-FFF2-40B4-BE49-F238E27FC236}">
                <a16:creationId xmlns:a16="http://schemas.microsoft.com/office/drawing/2014/main" id="{DEA613C2-4083-43B6-A8E0-FF6A7AD3EAAB}"/>
              </a:ext>
            </a:extLst>
          </p:cNvPr>
          <p:cNvSpPr txBox="1"/>
          <p:nvPr/>
        </p:nvSpPr>
        <p:spPr>
          <a:xfrm>
            <a:off x="327660" y="3276599"/>
            <a:ext cx="8481060" cy="861774"/>
          </a:xfrm>
          <a:prstGeom prst="rect">
            <a:avLst/>
          </a:prstGeom>
          <a:noFill/>
        </p:spPr>
        <p:txBody>
          <a:bodyPr wrap="square" rtlCol="0">
            <a:spAutoFit/>
          </a:bodyPr>
          <a:lstStyle/>
          <a:p>
            <a:pPr>
              <a:lnSpc>
                <a:spcPts val="2000"/>
              </a:lnSpc>
              <a:buFont typeface="Arial" pitchFamily="34" charset="0"/>
              <a:buChar char="•"/>
              <a:tabLst>
                <a:tab pos="287338" algn="l"/>
              </a:tabLst>
            </a:pPr>
            <a:r>
              <a:rPr lang="en-US" b="1" dirty="0">
                <a:latin typeface="Arial" pitchFamily="34" charset="0"/>
                <a:cs typeface="Arial" pitchFamily="34" charset="0"/>
              </a:rPr>
              <a:t> 	</a:t>
            </a:r>
            <a:r>
              <a:rPr lang="en-US" sz="1700" b="1" dirty="0">
                <a:latin typeface="Arial" pitchFamily="34" charset="0"/>
                <a:cs typeface="Arial" pitchFamily="34" charset="0"/>
              </a:rPr>
              <a:t>Here are a couple of examples.  You can imagine the reaction of the Israelites 	enslaved in Egypt when they heard about Hagar, Abraham’s Egyptian slave 	girl</a:t>
            </a:r>
          </a:p>
        </p:txBody>
      </p:sp>
      <p:sp>
        <p:nvSpPr>
          <p:cNvPr id="9" name="TextBox 8">
            <a:extLst>
              <a:ext uri="{FF2B5EF4-FFF2-40B4-BE49-F238E27FC236}">
                <a16:creationId xmlns:a16="http://schemas.microsoft.com/office/drawing/2014/main" id="{990FD40B-0E20-48A7-8F82-A9391A1ABEC0}"/>
              </a:ext>
            </a:extLst>
          </p:cNvPr>
          <p:cNvSpPr txBox="1"/>
          <p:nvPr/>
        </p:nvSpPr>
        <p:spPr>
          <a:xfrm>
            <a:off x="251460" y="4343399"/>
            <a:ext cx="8481060" cy="861774"/>
          </a:xfrm>
          <a:prstGeom prst="rect">
            <a:avLst/>
          </a:prstGeom>
          <a:noFill/>
        </p:spPr>
        <p:txBody>
          <a:bodyPr wrap="square" rtlCol="0">
            <a:spAutoFit/>
          </a:bodyPr>
          <a:lstStyle/>
          <a:p>
            <a:pPr>
              <a:lnSpc>
                <a:spcPts val="2000"/>
              </a:lnSpc>
              <a:buFont typeface="Arial" pitchFamily="34" charset="0"/>
              <a:buChar char="•"/>
              <a:tabLst>
                <a:tab pos="287338" algn="l"/>
              </a:tabLst>
            </a:pPr>
            <a:r>
              <a:rPr lang="en-US" b="1" dirty="0">
                <a:latin typeface="Arial" pitchFamily="34" charset="0"/>
                <a:cs typeface="Arial" pitchFamily="34" charset="0"/>
              </a:rPr>
              <a:t> 	</a:t>
            </a:r>
            <a:r>
              <a:rPr lang="en-US" sz="1700" b="1" dirty="0">
                <a:latin typeface="Arial" pitchFamily="34" charset="0"/>
                <a:cs typeface="Arial" pitchFamily="34" charset="0"/>
              </a:rPr>
              <a:t>There is also the humor of a pun in the story of Joseph. In Hebrew, Joseph 	means “to increase”. Gen. 37:5 tells how the anger of Joseph’s brothers 	</a:t>
            </a:r>
            <a:r>
              <a:rPr lang="en-US" sz="1700" b="1" i="1" dirty="0">
                <a:solidFill>
                  <a:srgbClr val="0033CC"/>
                </a:solidFill>
                <a:latin typeface="Arial" pitchFamily="34" charset="0"/>
                <a:cs typeface="Arial" pitchFamily="34" charset="0"/>
              </a:rPr>
              <a:t>josephued</a:t>
            </a:r>
            <a:r>
              <a:rPr lang="en-US" sz="1700" b="1" dirty="0">
                <a:latin typeface="Arial" pitchFamily="34" charset="0"/>
                <a:cs typeface="Arial" pitchFamily="34" charset="0"/>
              </a:rPr>
              <a:t> (increased) over time. The pun only makes sense in Hebrew</a:t>
            </a:r>
          </a:p>
        </p:txBody>
      </p:sp>
      <p:sp>
        <p:nvSpPr>
          <p:cNvPr id="10" name="TextBox 9">
            <a:extLst>
              <a:ext uri="{FF2B5EF4-FFF2-40B4-BE49-F238E27FC236}">
                <a16:creationId xmlns:a16="http://schemas.microsoft.com/office/drawing/2014/main" id="{22151095-5D95-4959-8A93-B05F2C5CB976}"/>
              </a:ext>
            </a:extLst>
          </p:cNvPr>
          <p:cNvSpPr txBox="1"/>
          <p:nvPr/>
        </p:nvSpPr>
        <p:spPr>
          <a:xfrm>
            <a:off x="327660" y="5333999"/>
            <a:ext cx="8481060" cy="1631216"/>
          </a:xfrm>
          <a:prstGeom prst="rect">
            <a:avLst/>
          </a:prstGeom>
          <a:noFill/>
        </p:spPr>
        <p:txBody>
          <a:bodyPr wrap="square" rtlCol="0">
            <a:spAutoFit/>
          </a:bodyPr>
          <a:lstStyle/>
          <a:p>
            <a:pPr>
              <a:lnSpc>
                <a:spcPts val="2000"/>
              </a:lnSpc>
              <a:buFont typeface="Arial" pitchFamily="34" charset="0"/>
              <a:buChar char="•"/>
              <a:tabLst>
                <a:tab pos="287338" algn="l"/>
              </a:tabLst>
            </a:pPr>
            <a:r>
              <a:rPr lang="en-US" b="1" dirty="0">
                <a:latin typeface="Arial" pitchFamily="34" charset="0"/>
                <a:cs typeface="Arial" pitchFamily="34" charset="0"/>
              </a:rPr>
              <a:t> 	</a:t>
            </a:r>
            <a:r>
              <a:rPr lang="en-US" sz="1700" b="1" dirty="0">
                <a:latin typeface="Arial" pitchFamily="34" charset="0"/>
                <a:cs typeface="Arial" pitchFamily="34" charset="0"/>
              </a:rPr>
              <a:t>There are also literary doublets; 1) There are two stories of Creation </a:t>
            </a:r>
            <a:r>
              <a:rPr lang="en-US" altLang="en-US" b="1" dirty="0">
                <a:latin typeface="Arial" panose="020B0604020202020204" pitchFamily="34" charset="0"/>
                <a:cs typeface="Arial" panose="020B0604020202020204" pitchFamily="34" charset="0"/>
              </a:rPr>
              <a:t>(Gen. 	1:1- 2:3 and Gen. 2:4-25) 2) two genealogies of Adam (Gen. 4:17-26 and 	Gen. 5:1-32) and two stories of Abraham passing off his wife Sarah as his 	sister (Gen.12:10-20 and Gen.20:1-18). Isaac does the same thing with 	Rebekah in Gen. 26:7-11</a:t>
            </a:r>
          </a:p>
          <a:p>
            <a:pPr>
              <a:lnSpc>
                <a:spcPts val="2000"/>
              </a:lnSpc>
              <a:buFont typeface="Arial" pitchFamily="34" charset="0"/>
              <a:buChar char="•"/>
              <a:tabLst>
                <a:tab pos="287338" algn="l"/>
              </a:tabLst>
            </a:pPr>
            <a:endParaRPr lang="en-US" sz="1700" b="1" dirty="0">
              <a:latin typeface="Arial" pitchFamily="34" charset="0"/>
              <a:cs typeface="Arial" pitchFamily="34" charset="0"/>
            </a:endParaRPr>
          </a:p>
        </p:txBody>
      </p:sp>
      <p:sp>
        <p:nvSpPr>
          <p:cNvPr id="4" name="Slide Number Placeholder 3">
            <a:extLst>
              <a:ext uri="{FF2B5EF4-FFF2-40B4-BE49-F238E27FC236}">
                <a16:creationId xmlns:a16="http://schemas.microsoft.com/office/drawing/2014/main" id="{1566C165-139F-4A81-B80D-B47682411F78}"/>
              </a:ext>
            </a:extLst>
          </p:cNvPr>
          <p:cNvSpPr>
            <a:spLocks noGrp="1"/>
          </p:cNvSpPr>
          <p:nvPr>
            <p:ph type="sldNum" sz="quarter" idx="12"/>
          </p:nvPr>
        </p:nvSpPr>
        <p:spPr/>
        <p:txBody>
          <a:bodyPr/>
          <a:lstStyle/>
          <a:p>
            <a:r>
              <a:rPr lang="en-US" dirty="0"/>
              <a:t>3.</a:t>
            </a:r>
            <a:fld id="{30CDD7E6-7995-4B06-B6A5-4F15AD9DC82C}" type="slidenum">
              <a:rPr lang="en-US" smtClean="0"/>
              <a:pPr/>
              <a:t>24</a:t>
            </a:fld>
            <a:endParaRPr lang="en-US" dirty="0"/>
          </a:p>
        </p:txBody>
      </p:sp>
    </p:spTree>
    <p:extLst>
      <p:ext uri="{BB962C8B-B14F-4D97-AF65-F5344CB8AC3E}">
        <p14:creationId xmlns:p14="http://schemas.microsoft.com/office/powerpoint/2010/main" val="61696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7739"/>
            <a:ext cx="4828053" cy="523220"/>
          </a:xfrm>
          <a:prstGeom prst="rect">
            <a:avLst/>
          </a:prstGeom>
          <a:noFill/>
        </p:spPr>
        <p:txBody>
          <a:bodyPr wrap="none" rtlCol="0">
            <a:spAutoFit/>
          </a:bodyPr>
          <a:lstStyle/>
          <a:p>
            <a:r>
              <a:rPr lang="en-US" sz="2800" b="1" dirty="0">
                <a:solidFill>
                  <a:srgbClr val="0033CC"/>
                </a:solidFill>
                <a:latin typeface="Arial" pitchFamily="34" charset="0"/>
                <a:cs typeface="Arial" pitchFamily="34" charset="0"/>
              </a:rPr>
              <a:t>Questions Left to be Asked</a:t>
            </a:r>
          </a:p>
        </p:txBody>
      </p:sp>
      <p:sp>
        <p:nvSpPr>
          <p:cNvPr id="3" name="TextBox 2"/>
          <p:cNvSpPr txBox="1"/>
          <p:nvPr/>
        </p:nvSpPr>
        <p:spPr>
          <a:xfrm>
            <a:off x="228600" y="764024"/>
            <a:ext cx="8686800" cy="861774"/>
          </a:xfrm>
          <a:prstGeom prst="rect">
            <a:avLst/>
          </a:prstGeom>
          <a:noFill/>
        </p:spPr>
        <p:txBody>
          <a:bodyPr wrap="square" rtlCol="0">
            <a:spAutoFit/>
          </a:bodyPr>
          <a:lstStyle/>
          <a:p>
            <a:pPr>
              <a:lnSpc>
                <a:spcPts val="2000"/>
              </a:lnSpc>
              <a:tabLst>
                <a:tab pos="287338" algn="l"/>
              </a:tabLst>
            </a:pPr>
            <a:r>
              <a:rPr lang="en-US" sz="1600" b="1" dirty="0">
                <a:latin typeface="Arial" pitchFamily="34" charset="0"/>
                <a:cs typeface="Arial" pitchFamily="34" charset="0"/>
              </a:rPr>
              <a:t>Given some of the points raised in the slides just presented, modern biblical scholars have begun to question if some of the people, places and things mentioned in Genesis really existed. </a:t>
            </a:r>
          </a:p>
        </p:txBody>
      </p:sp>
      <p:sp>
        <p:nvSpPr>
          <p:cNvPr id="6" name="TextBox 5"/>
          <p:cNvSpPr txBox="1"/>
          <p:nvPr/>
        </p:nvSpPr>
        <p:spPr>
          <a:xfrm>
            <a:off x="228600" y="1676400"/>
            <a:ext cx="8686800" cy="2657138"/>
          </a:xfrm>
          <a:prstGeom prst="rect">
            <a:avLst/>
          </a:prstGeom>
          <a:noFill/>
        </p:spPr>
        <p:txBody>
          <a:bodyPr wrap="square" rtlCol="0">
            <a:spAutoFit/>
          </a:bodyPr>
          <a:lstStyle/>
          <a:p>
            <a:pPr>
              <a:lnSpc>
                <a:spcPts val="2000"/>
              </a:lnSpc>
              <a:tabLst>
                <a:tab pos="287338" algn="l"/>
              </a:tabLst>
            </a:pPr>
            <a:r>
              <a:rPr lang="en-US" sz="1600" b="1" dirty="0">
                <a:latin typeface="Arial" pitchFamily="34" charset="0"/>
                <a:cs typeface="Arial" pitchFamily="34" charset="0"/>
              </a:rPr>
              <a:t>Consider the names of Abraham’s family members.  Did he really have family members with those names or was Genesis trying to say something like, “And that’s how the town of Haran got its name, from Abram’s brother who settled there.”  And a similar thing could be said for his grandfather Serug (the ancient town of Serugi), his father Terah (the ancient town of Turakhi) and his deceased brother Nahor (the ancient town of Nakhiri).  Just like modern places became famous because George Washington might have slept there.  Ancient places might have become famous because of their association with Abram/Abraham. Or inversely, perhaps this was an attempt to give Abram/Abraham greater status by claiming that towns were named after his family members</a:t>
            </a:r>
          </a:p>
        </p:txBody>
      </p:sp>
      <p:sp>
        <p:nvSpPr>
          <p:cNvPr id="7" name="TextBox 6"/>
          <p:cNvSpPr txBox="1"/>
          <p:nvPr/>
        </p:nvSpPr>
        <p:spPr>
          <a:xfrm>
            <a:off x="228600" y="4343400"/>
            <a:ext cx="8686800" cy="1374735"/>
          </a:xfrm>
          <a:prstGeom prst="rect">
            <a:avLst/>
          </a:prstGeom>
          <a:noFill/>
        </p:spPr>
        <p:txBody>
          <a:bodyPr wrap="square" rtlCol="0">
            <a:spAutoFit/>
          </a:bodyPr>
          <a:lstStyle/>
          <a:p>
            <a:pPr>
              <a:lnSpc>
                <a:spcPts val="2000"/>
              </a:lnSpc>
              <a:tabLst>
                <a:tab pos="287338" algn="l"/>
              </a:tabLst>
            </a:pPr>
            <a:r>
              <a:rPr lang="en-US" sz="1600" b="1" dirty="0">
                <a:latin typeface="Arial" pitchFamily="34" charset="0"/>
                <a:cs typeface="Arial" pitchFamily="34" charset="0"/>
              </a:rPr>
              <a:t>Did a similar thing happen with places where Abraham allegedly encamped.  Were they mentioned to kind of say, “and that’s why to this day there is a shrine located at…”  </a:t>
            </a:r>
          </a:p>
          <a:p>
            <a:pPr>
              <a:lnSpc>
                <a:spcPts val="2000"/>
              </a:lnSpc>
              <a:tabLst>
                <a:tab pos="287338" algn="l"/>
              </a:tabLst>
            </a:pPr>
            <a:r>
              <a:rPr lang="en-US" sz="1600" b="1" dirty="0">
                <a:latin typeface="Arial" pitchFamily="34" charset="0"/>
                <a:cs typeface="Arial" pitchFamily="34" charset="0"/>
              </a:rPr>
              <a:t>Did the dimensions of God’s gift of the land to Abram/Abraham just happen to fit the Kingdom of Israel at the time of David and Solomon or were they chosen to justify the occupation of those lands by the Israelites at the time of David?</a:t>
            </a:r>
          </a:p>
        </p:txBody>
      </p:sp>
      <p:sp>
        <p:nvSpPr>
          <p:cNvPr id="8" name="TextBox 7"/>
          <p:cNvSpPr txBox="1"/>
          <p:nvPr/>
        </p:nvSpPr>
        <p:spPr>
          <a:xfrm>
            <a:off x="228600" y="5791200"/>
            <a:ext cx="8686800" cy="844334"/>
          </a:xfrm>
          <a:prstGeom prst="rect">
            <a:avLst/>
          </a:prstGeom>
          <a:noFill/>
        </p:spPr>
        <p:txBody>
          <a:bodyPr wrap="square" rtlCol="0">
            <a:spAutoFit/>
          </a:bodyPr>
          <a:lstStyle/>
          <a:p>
            <a:pPr>
              <a:lnSpc>
                <a:spcPts val="2000"/>
              </a:lnSpc>
              <a:tabLst>
                <a:tab pos="287338" algn="l"/>
              </a:tabLst>
            </a:pPr>
            <a:r>
              <a:rPr lang="en-US" sz="1600" b="1" dirty="0">
                <a:latin typeface="Arial" pitchFamily="34" charset="0"/>
                <a:cs typeface="Arial" pitchFamily="34" charset="0"/>
              </a:rPr>
              <a:t>Similarly, was the Testament of Jacob written to justify the kingdom being ruled from a city in Judah and was the story of Melchizidek written to justify Jerusalem as being the city where the Ark of the Covenant was positioned, and the Temple was built?</a:t>
            </a:r>
          </a:p>
        </p:txBody>
      </p:sp>
      <p:sp>
        <p:nvSpPr>
          <p:cNvPr id="4" name="Slide Number Placeholder 3">
            <a:extLst>
              <a:ext uri="{FF2B5EF4-FFF2-40B4-BE49-F238E27FC236}">
                <a16:creationId xmlns:a16="http://schemas.microsoft.com/office/drawing/2014/main" id="{18FF8A1D-358F-4CCE-AD06-067AB004ABDB}"/>
              </a:ext>
            </a:extLst>
          </p:cNvPr>
          <p:cNvSpPr>
            <a:spLocks noGrp="1"/>
          </p:cNvSpPr>
          <p:nvPr>
            <p:ph type="sldNum" sz="quarter" idx="12"/>
          </p:nvPr>
        </p:nvSpPr>
        <p:spPr/>
        <p:txBody>
          <a:bodyPr/>
          <a:lstStyle/>
          <a:p>
            <a:r>
              <a:rPr lang="en-US" dirty="0"/>
              <a:t>3.</a:t>
            </a:r>
            <a:fld id="{30CDD7E6-7995-4B06-B6A5-4F15AD9DC82C}" type="slidenum">
              <a:rPr lang="en-US" smtClean="0"/>
              <a:pPr/>
              <a:t>25</a:t>
            </a:fld>
            <a:endParaRPr lang="en-US" dirty="0"/>
          </a:p>
        </p:txBody>
      </p:sp>
    </p:spTree>
    <p:extLst>
      <p:ext uri="{BB962C8B-B14F-4D97-AF65-F5344CB8AC3E}">
        <p14:creationId xmlns:p14="http://schemas.microsoft.com/office/powerpoint/2010/main" val="182343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14996</TotalTime>
  <Words>5858</Words>
  <Application>Microsoft Macintosh PowerPoint</Application>
  <PresentationFormat>Letter Paper (8.5x11 in)</PresentationFormat>
  <Paragraphs>203</Paragraphs>
  <Slides>26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Berlin Sans FB</vt:lpstr>
      <vt:lpstr>Calibri</vt:lpstr>
      <vt:lpstr>Cardo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Drexel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JT</dc:creator>
  <cp:lastModifiedBy>Joseph Theranger</cp:lastModifiedBy>
  <cp:revision>1162</cp:revision>
  <cp:lastPrinted>2018-09-12T19:13:33Z</cp:lastPrinted>
  <dcterms:created xsi:type="dcterms:W3CDTF">2012-02-20T16:44:26Z</dcterms:created>
  <dcterms:modified xsi:type="dcterms:W3CDTF">2022-09-05T14:01:07Z</dcterms:modified>
</cp:coreProperties>
</file>